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96" r:id="rId3"/>
    <p:sldId id="257" r:id="rId4"/>
    <p:sldId id="258" r:id="rId5"/>
    <p:sldId id="259" r:id="rId6"/>
    <p:sldId id="260" r:id="rId7"/>
    <p:sldId id="267" r:id="rId8"/>
    <p:sldId id="269" r:id="rId9"/>
    <p:sldId id="266" r:id="rId10"/>
    <p:sldId id="268" r:id="rId11"/>
    <p:sldId id="261"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97" r:id="rId25"/>
    <p:sldId id="283" r:id="rId26"/>
    <p:sldId id="298" r:id="rId27"/>
    <p:sldId id="284" r:id="rId28"/>
    <p:sldId id="285" r:id="rId29"/>
    <p:sldId id="299" r:id="rId30"/>
    <p:sldId id="286" r:id="rId31"/>
    <p:sldId id="287" r:id="rId32"/>
    <p:sldId id="300" r:id="rId33"/>
    <p:sldId id="288" r:id="rId34"/>
    <p:sldId id="289" r:id="rId35"/>
    <p:sldId id="290" r:id="rId36"/>
    <p:sldId id="291" r:id="rId37"/>
    <p:sldId id="292" r:id="rId38"/>
    <p:sldId id="293" r:id="rId39"/>
    <p:sldId id="294" r:id="rId40"/>
    <p:sldId id="301"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1" autoAdjust="0"/>
    <p:restoredTop sz="94660"/>
  </p:normalViewPr>
  <p:slideViewPr>
    <p:cSldViewPr snapToGrid="0">
      <p:cViewPr varScale="1">
        <p:scale>
          <a:sx n="83" d="100"/>
          <a:sy n="83" d="100"/>
        </p:scale>
        <p:origin x="67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F7E20C-EB65-40D1-9D1B-145468EAF72F}" type="datetimeFigureOut">
              <a:rPr lang="en-US" smtClean="0"/>
              <a:t>4/4/2023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747F1A-4C98-4004-A868-2EC6B6B8FF68}" type="slidenum">
              <a:rPr lang="en-US" smtClean="0"/>
              <a:t>‹#›</a:t>
            </a:fld>
            <a:endParaRPr lang="en-US"/>
          </a:p>
        </p:txBody>
      </p:sp>
    </p:spTree>
    <p:extLst>
      <p:ext uri="{BB962C8B-B14F-4D97-AF65-F5344CB8AC3E}">
        <p14:creationId xmlns:p14="http://schemas.microsoft.com/office/powerpoint/2010/main" val="3281851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747F1A-4C98-4004-A868-2EC6B6B8FF68}" type="slidenum">
              <a:rPr lang="en-US" smtClean="0"/>
              <a:t>10</a:t>
            </a:fld>
            <a:endParaRPr lang="en-US"/>
          </a:p>
        </p:txBody>
      </p:sp>
    </p:spTree>
    <p:extLst>
      <p:ext uri="{BB962C8B-B14F-4D97-AF65-F5344CB8AC3E}">
        <p14:creationId xmlns:p14="http://schemas.microsoft.com/office/powerpoint/2010/main" val="809717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50-yr sample </a:t>
            </a:r>
          </a:p>
          <a:p>
            <a:r>
              <a:rPr lang="en-GB" dirty="0"/>
              <a:t>General point &gt; not all people</a:t>
            </a:r>
            <a:r>
              <a:rPr lang="en-GB" baseline="0" dirty="0"/>
              <a:t> from UK e.g. France in 1800 &gt; Britain only moves up the saliency list in later time periods</a:t>
            </a:r>
          </a:p>
          <a:p>
            <a:r>
              <a:rPr lang="en-GB" baseline="0" dirty="0"/>
              <a:t>Shift to historical focus e.g. Jewish &amp; Irish</a:t>
            </a:r>
          </a:p>
          <a:p>
            <a:endParaRPr lang="en-GB" dirty="0"/>
          </a:p>
          <a:p>
            <a:r>
              <a:rPr lang="en-GB" dirty="0"/>
              <a:t>NB sent in 1850 &amp; 1900 &gt; see </a:t>
            </a:r>
            <a:r>
              <a:rPr lang="en-GB" dirty="0" err="1"/>
              <a:t>eg</a:t>
            </a:r>
            <a:endParaRPr lang="en-GB" dirty="0"/>
          </a:p>
        </p:txBody>
      </p:sp>
      <p:sp>
        <p:nvSpPr>
          <p:cNvPr id="4" name="Slide Number Placeholder 3"/>
          <p:cNvSpPr>
            <a:spLocks noGrp="1"/>
          </p:cNvSpPr>
          <p:nvPr>
            <p:ph type="sldNum" sz="quarter" idx="10"/>
          </p:nvPr>
        </p:nvSpPr>
        <p:spPr/>
        <p:txBody>
          <a:bodyPr/>
          <a:lstStyle/>
          <a:p>
            <a:fld id="{7DFF5BF2-C46C-4EC3-B493-16B6E1858D36}" type="slidenum">
              <a:rPr lang="en-GB" smtClean="0"/>
              <a:t>17</a:t>
            </a:fld>
            <a:endParaRPr lang="en-GB"/>
          </a:p>
        </p:txBody>
      </p:sp>
    </p:spTree>
    <p:extLst>
      <p:ext uri="{BB962C8B-B14F-4D97-AF65-F5344CB8AC3E}">
        <p14:creationId xmlns:p14="http://schemas.microsoft.com/office/powerpoint/2010/main" val="6864050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525D65-62B0-4C40-9F0A-1E6BA0775DC8}" type="slidenum">
              <a:rPr lang="en-GB" smtClean="0"/>
              <a:t>21</a:t>
            </a:fld>
            <a:endParaRPr lang="en-GB"/>
          </a:p>
        </p:txBody>
      </p:sp>
    </p:spTree>
    <p:extLst>
      <p:ext uri="{BB962C8B-B14F-4D97-AF65-F5344CB8AC3E}">
        <p14:creationId xmlns:p14="http://schemas.microsoft.com/office/powerpoint/2010/main" val="2056861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2FD34B7F-4133-44C8-AF76-B3E685E0D9DD}" type="datetimeFigureOut">
              <a:rPr lang="en-US" smtClean="0"/>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4C272-BDEA-47BB-863A-6D132BF2CBFE}" type="slidenum">
              <a:rPr lang="en-US" smtClean="0"/>
              <a:t>‹#›</a:t>
            </a:fld>
            <a:endParaRPr lang="en-US"/>
          </a:p>
        </p:txBody>
      </p:sp>
    </p:spTree>
    <p:extLst>
      <p:ext uri="{BB962C8B-B14F-4D97-AF65-F5344CB8AC3E}">
        <p14:creationId xmlns:p14="http://schemas.microsoft.com/office/powerpoint/2010/main" val="2998988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D34B7F-4133-44C8-AF76-B3E685E0D9DD}" type="datetimeFigureOut">
              <a:rPr lang="en-US" smtClean="0"/>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4C272-BDEA-47BB-863A-6D132BF2CBFE}" type="slidenum">
              <a:rPr lang="en-US" smtClean="0"/>
              <a:t>‹#›</a:t>
            </a:fld>
            <a:endParaRPr lang="en-US"/>
          </a:p>
        </p:txBody>
      </p:sp>
    </p:spTree>
    <p:extLst>
      <p:ext uri="{BB962C8B-B14F-4D97-AF65-F5344CB8AC3E}">
        <p14:creationId xmlns:p14="http://schemas.microsoft.com/office/powerpoint/2010/main" val="2339841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D34B7F-4133-44C8-AF76-B3E685E0D9DD}" type="datetimeFigureOut">
              <a:rPr lang="en-US" smtClean="0"/>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4C272-BDEA-47BB-863A-6D132BF2CBFE}" type="slidenum">
              <a:rPr lang="en-US" smtClean="0"/>
              <a:t>‹#›</a:t>
            </a:fld>
            <a:endParaRPr lang="en-US"/>
          </a:p>
        </p:txBody>
      </p:sp>
    </p:spTree>
    <p:extLst>
      <p:ext uri="{BB962C8B-B14F-4D97-AF65-F5344CB8AC3E}">
        <p14:creationId xmlns:p14="http://schemas.microsoft.com/office/powerpoint/2010/main" val="4044119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2FD34B7F-4133-44C8-AF76-B3E685E0D9DD}" type="datetimeFigureOut">
              <a:rPr lang="en-US" smtClean="0"/>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4C272-BDEA-47BB-863A-6D132BF2CBFE}" type="slidenum">
              <a:rPr lang="en-US" smtClean="0"/>
              <a:t>‹#›</a:t>
            </a:fld>
            <a:endParaRPr lang="en-US"/>
          </a:p>
        </p:txBody>
      </p:sp>
    </p:spTree>
    <p:extLst>
      <p:ext uri="{BB962C8B-B14F-4D97-AF65-F5344CB8AC3E}">
        <p14:creationId xmlns:p14="http://schemas.microsoft.com/office/powerpoint/2010/main" val="1456350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D34B7F-4133-44C8-AF76-B3E685E0D9DD}" type="datetimeFigureOut">
              <a:rPr lang="en-US" smtClean="0"/>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4C272-BDEA-47BB-863A-6D132BF2CBFE}" type="slidenum">
              <a:rPr lang="en-US" smtClean="0"/>
              <a:t>‹#›</a:t>
            </a:fld>
            <a:endParaRPr lang="en-US"/>
          </a:p>
        </p:txBody>
      </p:sp>
    </p:spTree>
    <p:extLst>
      <p:ext uri="{BB962C8B-B14F-4D97-AF65-F5344CB8AC3E}">
        <p14:creationId xmlns:p14="http://schemas.microsoft.com/office/powerpoint/2010/main" val="274282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FD34B7F-4133-44C8-AF76-B3E685E0D9DD}" type="datetimeFigureOut">
              <a:rPr lang="en-US" smtClean="0"/>
              <a:t>4/4/2023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4C272-BDEA-47BB-863A-6D132BF2CBFE}" type="slidenum">
              <a:rPr lang="en-US" smtClean="0"/>
              <a:t>‹#›</a:t>
            </a:fld>
            <a:endParaRPr lang="en-US"/>
          </a:p>
        </p:txBody>
      </p:sp>
    </p:spTree>
    <p:extLst>
      <p:ext uri="{BB962C8B-B14F-4D97-AF65-F5344CB8AC3E}">
        <p14:creationId xmlns:p14="http://schemas.microsoft.com/office/powerpoint/2010/main" val="276466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FD34B7F-4133-44C8-AF76-B3E685E0D9DD}" type="datetimeFigureOut">
              <a:rPr lang="en-US" smtClean="0"/>
              <a:t>4/4/2023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44C272-BDEA-47BB-863A-6D132BF2CBFE}" type="slidenum">
              <a:rPr lang="en-US" smtClean="0"/>
              <a:t>‹#›</a:t>
            </a:fld>
            <a:endParaRPr lang="en-US"/>
          </a:p>
        </p:txBody>
      </p:sp>
    </p:spTree>
    <p:extLst>
      <p:ext uri="{BB962C8B-B14F-4D97-AF65-F5344CB8AC3E}">
        <p14:creationId xmlns:p14="http://schemas.microsoft.com/office/powerpoint/2010/main" val="4017120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D34B7F-4133-44C8-AF76-B3E685E0D9DD}" type="datetimeFigureOut">
              <a:rPr lang="en-US" smtClean="0"/>
              <a:t>4/4/2023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44C272-BDEA-47BB-863A-6D132BF2CBFE}" type="slidenum">
              <a:rPr lang="en-US" smtClean="0"/>
              <a:t>‹#›</a:t>
            </a:fld>
            <a:endParaRPr lang="en-US"/>
          </a:p>
        </p:txBody>
      </p:sp>
    </p:spTree>
    <p:extLst>
      <p:ext uri="{BB962C8B-B14F-4D97-AF65-F5344CB8AC3E}">
        <p14:creationId xmlns:p14="http://schemas.microsoft.com/office/powerpoint/2010/main" val="3836050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D34B7F-4133-44C8-AF76-B3E685E0D9DD}" type="datetimeFigureOut">
              <a:rPr lang="en-US" smtClean="0"/>
              <a:t>4/4/2023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44C272-BDEA-47BB-863A-6D132BF2CBFE}" type="slidenum">
              <a:rPr lang="en-US" smtClean="0"/>
              <a:t>‹#›</a:t>
            </a:fld>
            <a:endParaRPr lang="en-US"/>
          </a:p>
        </p:txBody>
      </p:sp>
    </p:spTree>
    <p:extLst>
      <p:ext uri="{BB962C8B-B14F-4D97-AF65-F5344CB8AC3E}">
        <p14:creationId xmlns:p14="http://schemas.microsoft.com/office/powerpoint/2010/main" val="2742781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D34B7F-4133-44C8-AF76-B3E685E0D9DD}" type="datetimeFigureOut">
              <a:rPr lang="en-US" smtClean="0"/>
              <a:t>4/4/2023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4C272-BDEA-47BB-863A-6D132BF2CBFE}" type="slidenum">
              <a:rPr lang="en-US" smtClean="0"/>
              <a:t>‹#›</a:t>
            </a:fld>
            <a:endParaRPr lang="en-US"/>
          </a:p>
        </p:txBody>
      </p:sp>
    </p:spTree>
    <p:extLst>
      <p:ext uri="{BB962C8B-B14F-4D97-AF65-F5344CB8AC3E}">
        <p14:creationId xmlns:p14="http://schemas.microsoft.com/office/powerpoint/2010/main" val="4081785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D34B7F-4133-44C8-AF76-B3E685E0D9DD}" type="datetimeFigureOut">
              <a:rPr lang="en-US" smtClean="0"/>
              <a:t>4/4/2023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4C272-BDEA-47BB-863A-6D132BF2CBFE}" type="slidenum">
              <a:rPr lang="en-US" smtClean="0"/>
              <a:t>‹#›</a:t>
            </a:fld>
            <a:endParaRPr lang="en-US"/>
          </a:p>
        </p:txBody>
      </p:sp>
    </p:spTree>
    <p:extLst>
      <p:ext uri="{BB962C8B-B14F-4D97-AF65-F5344CB8AC3E}">
        <p14:creationId xmlns:p14="http://schemas.microsoft.com/office/powerpoint/2010/main" val="3563443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D34B7F-4133-44C8-AF76-B3E685E0D9DD}" type="datetimeFigureOut">
              <a:rPr lang="en-US" smtClean="0"/>
              <a:t>4/4/2023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44C272-BDEA-47BB-863A-6D132BF2CBFE}" type="slidenum">
              <a:rPr lang="en-US" smtClean="0"/>
              <a:t>‹#›</a:t>
            </a:fld>
            <a:endParaRPr lang="en-US"/>
          </a:p>
        </p:txBody>
      </p:sp>
    </p:spTree>
    <p:extLst>
      <p:ext uri="{BB962C8B-B14F-4D97-AF65-F5344CB8AC3E}">
        <p14:creationId xmlns:p14="http://schemas.microsoft.com/office/powerpoint/2010/main" val="276276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doi.org/10.1177/146879680808892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www.nytimes.com/2016/06/28/opinion/marine-le-pen-after-brexit-the-peoples-spring-is-inevitable.html?_r=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RS" dirty="0"/>
              <a:t>Figurative Language in Discourse Analysis</a:t>
            </a:r>
            <a:endParaRPr lang="en-US" dirty="0"/>
          </a:p>
        </p:txBody>
      </p:sp>
      <p:sp>
        <p:nvSpPr>
          <p:cNvPr id="3" name="Subtitle 2"/>
          <p:cNvSpPr>
            <a:spLocks noGrp="1"/>
          </p:cNvSpPr>
          <p:nvPr>
            <p:ph type="subTitle" idx="1"/>
          </p:nvPr>
        </p:nvSpPr>
        <p:spPr>
          <a:xfrm>
            <a:off x="1524000" y="3766782"/>
            <a:ext cx="9366913" cy="1842449"/>
          </a:xfrm>
        </p:spPr>
        <p:txBody>
          <a:bodyPr>
            <a:normAutofit/>
          </a:bodyPr>
          <a:lstStyle/>
          <a:p>
            <a:pPr algn="l"/>
            <a:r>
              <a:rPr lang="sr-Latn-RS" sz="2500" dirty="0"/>
              <a:t>DIONE mini-collaboration</a:t>
            </a:r>
          </a:p>
          <a:p>
            <a:pPr algn="l"/>
            <a:r>
              <a:rPr lang="sr-Latn-RS" sz="2200" dirty="0"/>
              <a:t>Ana Kuzmanović Jovanović, University of Belgrade, ana.kuzmanovic@gmail.com </a:t>
            </a:r>
          </a:p>
          <a:p>
            <a:pPr algn="l"/>
            <a:r>
              <a:rPr lang="sr-Latn-RS" sz="2200" dirty="0"/>
              <a:t>Marija Mandić, University of </a:t>
            </a:r>
            <a:r>
              <a:rPr lang="sr-Latn-RS" sz="2200" dirty="0" smtClean="0"/>
              <a:t>Belgrade, marija.mandic@ifdt.bg.ac.rs</a:t>
            </a:r>
            <a:endParaRPr lang="sr-Latn-RS" sz="2200" dirty="0"/>
          </a:p>
          <a:p>
            <a:pPr algn="l"/>
            <a:r>
              <a:rPr lang="sr-Latn-RS" sz="2200" dirty="0"/>
              <a:t>Ljiljana Šarić, University of Oslo, </a:t>
            </a:r>
            <a:r>
              <a:rPr lang="en-US" sz="2200" dirty="0"/>
              <a:t>ljiljana.saric@ilos.uio.no</a:t>
            </a:r>
          </a:p>
          <a:p>
            <a:endParaRPr lang="en-US" dirty="0"/>
          </a:p>
        </p:txBody>
      </p:sp>
    </p:spTree>
    <p:extLst>
      <p:ext uri="{BB962C8B-B14F-4D97-AF65-F5344CB8AC3E}">
        <p14:creationId xmlns:p14="http://schemas.microsoft.com/office/powerpoint/2010/main" val="327163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32263"/>
            <a:ext cx="10515600" cy="5644700"/>
          </a:xfrm>
        </p:spPr>
        <p:txBody>
          <a:bodyPr>
            <a:normAutofit/>
          </a:bodyPr>
          <a:lstStyle/>
          <a:p>
            <a:r>
              <a:rPr lang="ru-RU" sz="2400" dirty="0"/>
              <a:t>За десять лет мы прошли </a:t>
            </a:r>
            <a:r>
              <a:rPr lang="ru-RU" sz="2400" b="1" dirty="0"/>
              <a:t>очень сложный путь</a:t>
            </a:r>
            <a:r>
              <a:rPr lang="ru-RU" sz="2400" dirty="0"/>
              <a:t>, накопили уникальную практику государственного и политического </a:t>
            </a:r>
            <a:r>
              <a:rPr lang="ru-RU" sz="2400" b="1" dirty="0"/>
              <a:t>строительства</a:t>
            </a:r>
            <a:r>
              <a:rPr lang="ru-RU" sz="2400" dirty="0"/>
              <a:t>. Российский народ </a:t>
            </a:r>
            <a:r>
              <a:rPr lang="ru-RU" sz="2400" b="1" dirty="0"/>
              <a:t>сформировал</a:t>
            </a:r>
            <a:r>
              <a:rPr lang="ru-RU" sz="2400" dirty="0"/>
              <a:t> демократическую государственную власть. Механизм свободных выборов устойчиво работает на всех уровнях. Существенно </a:t>
            </a:r>
            <a:r>
              <a:rPr lang="ru-RU" sz="2400" b="1" dirty="0"/>
              <a:t>укрепились</a:t>
            </a:r>
            <a:r>
              <a:rPr lang="ru-RU" sz="2400" dirty="0"/>
              <a:t> основы федерализма. (7 December 2001)</a:t>
            </a:r>
            <a:endParaRPr lang="sr-Latn-RS" sz="2400" dirty="0"/>
          </a:p>
          <a:p>
            <a:r>
              <a:rPr lang="en-US" sz="2400" dirty="0"/>
              <a:t>For ten years we have passed a </a:t>
            </a:r>
            <a:r>
              <a:rPr lang="en-US" sz="2400" b="1" dirty="0"/>
              <a:t>very difficult path</a:t>
            </a:r>
            <a:r>
              <a:rPr lang="en-US" sz="2400" dirty="0"/>
              <a:t>, accumulated a unique practice</a:t>
            </a:r>
            <a:r>
              <a:rPr lang="sr-Latn-RS" sz="2400" dirty="0"/>
              <a:t> </a:t>
            </a:r>
            <a:r>
              <a:rPr lang="en-US" sz="2400" b="1" dirty="0"/>
              <a:t>state and political building construction</a:t>
            </a:r>
            <a:r>
              <a:rPr lang="en-US" sz="2400" dirty="0"/>
              <a:t>. The Russian people </a:t>
            </a:r>
            <a:r>
              <a:rPr lang="en-US" sz="2400" b="1" dirty="0"/>
              <a:t>formed</a:t>
            </a:r>
            <a:r>
              <a:rPr lang="sr-Latn-RS" sz="2400" dirty="0"/>
              <a:t> </a:t>
            </a:r>
            <a:r>
              <a:rPr lang="en-US" sz="2400" dirty="0"/>
              <a:t>a democratic state power. The mechanism of free elections works steadily</a:t>
            </a:r>
            <a:r>
              <a:rPr lang="sr-Latn-RS" sz="2400" dirty="0"/>
              <a:t> </a:t>
            </a:r>
            <a:r>
              <a:rPr lang="en-US" sz="2400" dirty="0"/>
              <a:t>at all levels. The foundations of federalism </a:t>
            </a:r>
            <a:r>
              <a:rPr lang="en-US" sz="2400" b="1" dirty="0"/>
              <a:t>were strengthened </a:t>
            </a:r>
            <a:r>
              <a:rPr lang="en-US" sz="2400" dirty="0"/>
              <a:t>substantially. (December 7, 2001)</a:t>
            </a:r>
          </a:p>
          <a:p>
            <a:endParaRPr lang="en-US" dirty="0"/>
          </a:p>
        </p:txBody>
      </p:sp>
    </p:spTree>
    <p:extLst>
      <p:ext uri="{BB962C8B-B14F-4D97-AF65-F5344CB8AC3E}">
        <p14:creationId xmlns:p14="http://schemas.microsoft.com/office/powerpoint/2010/main" val="3634382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05218"/>
            <a:ext cx="10515600" cy="5371745"/>
          </a:xfrm>
        </p:spPr>
        <p:txBody>
          <a:bodyPr>
            <a:normAutofit/>
          </a:bodyPr>
          <a:lstStyle/>
          <a:p>
            <a:pPr marL="457200" lvl="1" indent="0">
              <a:buNone/>
            </a:pPr>
            <a:r>
              <a:rPr lang="sr-Latn-RS" sz="2800" dirty="0" err="1"/>
              <a:t>Conclusions</a:t>
            </a:r>
            <a:endParaRPr lang="sr-Latn-RS" sz="2800" dirty="0"/>
          </a:p>
          <a:p>
            <a:pPr lvl="1"/>
            <a:r>
              <a:rPr lang="sr-Latn-RS" dirty="0"/>
              <a:t>P</a:t>
            </a:r>
            <a:r>
              <a:rPr lang="en-US" dirty="0" err="1"/>
              <a:t>ath</a:t>
            </a:r>
            <a:r>
              <a:rPr lang="en-US" dirty="0"/>
              <a:t> and building metaphors were used</a:t>
            </a:r>
            <a:r>
              <a:rPr lang="sr-Latn-RS" dirty="0"/>
              <a:t> </a:t>
            </a:r>
            <a:r>
              <a:rPr lang="en-US" dirty="0"/>
              <a:t>as part of legitimization and </a:t>
            </a:r>
            <a:r>
              <a:rPr lang="en-US" dirty="0" err="1"/>
              <a:t>delegitimization</a:t>
            </a:r>
            <a:r>
              <a:rPr lang="en-US" dirty="0"/>
              <a:t> strategies in order to promote a two</a:t>
            </a:r>
            <a:r>
              <a:rPr lang="sr-Latn-RS" dirty="0"/>
              <a:t> </a:t>
            </a:r>
            <a:r>
              <a:rPr lang="en-US" dirty="0"/>
              <a:t>part narrative, according to which, under Boris Yeltsin the state did not govern, the</a:t>
            </a:r>
            <a:r>
              <a:rPr lang="sr-Latn-RS" dirty="0"/>
              <a:t> </a:t>
            </a:r>
            <a:r>
              <a:rPr lang="en-US" dirty="0"/>
              <a:t>economy was in ruins, and people suffered, whereas since 2000, under Putin, order and economic stability have returned, and the Russians are on the way to a prosperous</a:t>
            </a:r>
            <a:r>
              <a:rPr lang="sr-Latn-RS" dirty="0"/>
              <a:t> </a:t>
            </a:r>
            <a:r>
              <a:rPr lang="en-US" dirty="0"/>
              <a:t>future.</a:t>
            </a:r>
            <a:endParaRPr lang="sr-Latn-RS" dirty="0"/>
          </a:p>
          <a:p>
            <a:endParaRPr lang="en-US" dirty="0"/>
          </a:p>
        </p:txBody>
      </p:sp>
    </p:spTree>
    <p:extLst>
      <p:ext uri="{BB962C8B-B14F-4D97-AF65-F5344CB8AC3E}">
        <p14:creationId xmlns:p14="http://schemas.microsoft.com/office/powerpoint/2010/main" val="4115485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581192" y="629920"/>
            <a:ext cx="11029616" cy="1260956"/>
          </a:xfrm>
        </p:spPr>
        <p:txBody>
          <a:bodyPr>
            <a:normAutofit/>
          </a:bodyPr>
          <a:lstStyle/>
          <a:p>
            <a:r>
              <a:rPr lang="hr-HR" sz="2800" b="1" dirty="0">
                <a:solidFill>
                  <a:schemeClr val="accent2"/>
                </a:solidFill>
              </a:rPr>
              <a:t>Taylor, Charlotte</a:t>
            </a:r>
            <a:r>
              <a:rPr lang="en-US" sz="2800" b="1" dirty="0">
                <a:solidFill>
                  <a:schemeClr val="accent2"/>
                </a:solidFill>
              </a:rPr>
              <a:t>. (20</a:t>
            </a:r>
            <a:r>
              <a:rPr lang="hr-HR" sz="2800" b="1" dirty="0">
                <a:solidFill>
                  <a:schemeClr val="accent2"/>
                </a:solidFill>
              </a:rPr>
              <a:t>21</a:t>
            </a:r>
            <a:r>
              <a:rPr lang="en-US" sz="2800" b="1" dirty="0">
                <a:solidFill>
                  <a:schemeClr val="accent2"/>
                </a:solidFill>
              </a:rPr>
              <a:t>). </a:t>
            </a:r>
            <a:r>
              <a:rPr lang="hr-HR" sz="2800" b="1" dirty="0">
                <a:solidFill>
                  <a:schemeClr val="accent2"/>
                </a:solidFill>
              </a:rPr>
              <a:t>Metaphors of migration over time. </a:t>
            </a:r>
            <a:r>
              <a:rPr lang="hr-HR" sz="2800" b="1" i="1" dirty="0">
                <a:solidFill>
                  <a:schemeClr val="accent2"/>
                </a:solidFill>
              </a:rPr>
              <a:t>Discourse and society</a:t>
            </a:r>
            <a:r>
              <a:rPr lang="en-US" sz="2800" b="1" dirty="0">
                <a:solidFill>
                  <a:schemeClr val="accent2"/>
                </a:solidFill>
              </a:rPr>
              <a:t> </a:t>
            </a:r>
            <a:r>
              <a:rPr lang="hr-HR" sz="2800" b="1" dirty="0">
                <a:solidFill>
                  <a:schemeClr val="accent2"/>
                </a:solidFill>
              </a:rPr>
              <a:t>32(4):</a:t>
            </a:r>
            <a:r>
              <a:rPr lang="en-US" sz="2800" b="1" dirty="0">
                <a:solidFill>
                  <a:schemeClr val="accent2"/>
                </a:solidFill>
              </a:rPr>
              <a:t> </a:t>
            </a:r>
            <a:r>
              <a:rPr lang="hr-HR" sz="2800" b="1" dirty="0">
                <a:solidFill>
                  <a:schemeClr val="accent2"/>
                </a:solidFill>
              </a:rPr>
              <a:t>463-481</a:t>
            </a:r>
            <a:r>
              <a:rPr lang="en-US" sz="2800" b="1" dirty="0">
                <a:solidFill>
                  <a:schemeClr val="accent2"/>
                </a:solidFill>
              </a:rPr>
              <a:t>.</a:t>
            </a:r>
            <a:endParaRPr lang="en-US" sz="2800" dirty="0">
              <a:solidFill>
                <a:schemeClr val="accent2"/>
              </a:solidFill>
            </a:endParaRPr>
          </a:p>
        </p:txBody>
      </p:sp>
      <p:sp>
        <p:nvSpPr>
          <p:cNvPr id="7" name="Content Placeholder 6">
            <a:extLst>
              <a:ext uri="{FF2B5EF4-FFF2-40B4-BE49-F238E27FC236}">
                <a16:creationId xmlns:a16="http://schemas.microsoft.com/office/drawing/2014/main" id="{41B54586-5341-DA64-1283-052860F32C72}"/>
              </a:ext>
            </a:extLst>
          </p:cNvPr>
          <p:cNvSpPr>
            <a:spLocks noGrp="1"/>
          </p:cNvSpPr>
          <p:nvPr>
            <p:ph idx="1"/>
          </p:nvPr>
        </p:nvSpPr>
        <p:spPr>
          <a:xfrm>
            <a:off x="581192" y="3007360"/>
            <a:ext cx="11029615" cy="2967990"/>
          </a:xfrm>
        </p:spPr>
        <p:txBody>
          <a:bodyPr>
            <a:normAutofit/>
          </a:bodyPr>
          <a:lstStyle/>
          <a:p>
            <a:pPr>
              <a:buFont typeface="Arial" panose="020B0604020202020204" pitchFamily="34" charset="0"/>
              <a:buChar char="•"/>
            </a:pPr>
            <a:r>
              <a:rPr lang="hr-HR" sz="2400" dirty="0"/>
              <a:t>While extensive analyses of contemporary migration discourse, including its metaphors, have been made, we have little understanding of how longstanding certain discourse frames and metaphors are, and how they have developed over time. </a:t>
            </a:r>
          </a:p>
          <a:p>
            <a:pPr>
              <a:buFont typeface="Arial" panose="020B0604020202020204" pitchFamily="34" charset="0"/>
              <a:buChar char="•"/>
            </a:pPr>
            <a:r>
              <a:rPr lang="hr-HR" sz="2400" dirty="0"/>
              <a:t>This study combines corpus linguistics and (critical) discourse analysis to investigate continuity and change in conventionalised metaphorical framings of migration in the UK-based </a:t>
            </a:r>
            <a:r>
              <a:rPr lang="hr-HR" sz="2400" i="1" dirty="0"/>
              <a:t>Times</a:t>
            </a:r>
            <a:r>
              <a:rPr lang="hr-HR" sz="2400" dirty="0"/>
              <a:t> newspaper, from 1800 to 2018.</a:t>
            </a:r>
          </a:p>
        </p:txBody>
      </p:sp>
      <p:sp>
        <p:nvSpPr>
          <p:cNvPr id="8" name="Title 1">
            <a:extLst>
              <a:ext uri="{FF2B5EF4-FFF2-40B4-BE49-F238E27FC236}">
                <a16:creationId xmlns:a16="http://schemas.microsoft.com/office/drawing/2014/main" id="{898E4651-7275-8741-ACCD-C567FFE8771B}"/>
              </a:ext>
            </a:extLst>
          </p:cNvPr>
          <p:cNvSpPr txBox="1">
            <a:spLocks/>
          </p:cNvSpPr>
          <p:nvPr/>
        </p:nvSpPr>
        <p:spPr>
          <a:xfrm>
            <a:off x="581192" y="1452880"/>
            <a:ext cx="11182016" cy="134112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hr-HR" i="0" u="none" strike="noStrike" kern="1200" cap="none" spc="0" normalizeH="0" noProof="0" dirty="0">
                <a:ln>
                  <a:noFill/>
                </a:ln>
                <a:solidFill>
                  <a:schemeClr val="tx1"/>
                </a:solidFill>
                <a:effectLst/>
                <a:uLnTx/>
                <a:uFillTx/>
                <a:latin typeface="+mn-lt"/>
                <a:ea typeface="+mj-ea"/>
                <a:cs typeface="+mj-cs"/>
              </a:rPr>
              <a:t>Topic and problem</a:t>
            </a:r>
            <a:endParaRPr kumimoji="0" lang="en-US" i="0" u="none" strike="noStrike" kern="1200" cap="none" spc="0" normalizeH="0" noProof="0" dirty="0">
              <a:ln>
                <a:noFill/>
              </a:ln>
              <a:solidFill>
                <a:schemeClr val="tx1"/>
              </a:solidFill>
              <a:effectLst/>
              <a:uLnTx/>
              <a:uFillTx/>
              <a:latin typeface="+mn-lt"/>
              <a:ea typeface="+mj-ea"/>
              <a:cs typeface="+mj-cs"/>
            </a:endParaRPr>
          </a:p>
        </p:txBody>
      </p:sp>
    </p:spTree>
    <p:extLst>
      <p:ext uri="{BB962C8B-B14F-4D97-AF65-F5344CB8AC3E}">
        <p14:creationId xmlns:p14="http://schemas.microsoft.com/office/powerpoint/2010/main" val="1375139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41B54586-5341-DA64-1283-052860F32C72}"/>
              </a:ext>
            </a:extLst>
          </p:cNvPr>
          <p:cNvSpPr>
            <a:spLocks noGrp="1"/>
          </p:cNvSpPr>
          <p:nvPr>
            <p:ph idx="1"/>
          </p:nvPr>
        </p:nvSpPr>
        <p:spPr>
          <a:xfrm>
            <a:off x="581192" y="791571"/>
            <a:ext cx="11029615" cy="4756974"/>
          </a:xfrm>
        </p:spPr>
        <p:txBody>
          <a:bodyPr>
            <a:normAutofit/>
          </a:bodyPr>
          <a:lstStyle/>
          <a:p>
            <a:pPr marL="0" indent="0">
              <a:buNone/>
            </a:pPr>
            <a:r>
              <a:rPr lang="hr-HR" dirty="0" err="1"/>
              <a:t>Relevance</a:t>
            </a:r>
            <a:endParaRPr lang="hr-HR" dirty="0"/>
          </a:p>
          <a:p>
            <a:pPr>
              <a:buFont typeface="Arial" panose="020B0604020202020204" pitchFamily="34" charset="0"/>
              <a:buChar char="•"/>
            </a:pPr>
            <a:r>
              <a:rPr lang="hr-HR" sz="2400" dirty="0" err="1"/>
              <a:t>Drawing</a:t>
            </a:r>
            <a:r>
              <a:rPr lang="hr-HR" sz="2400" dirty="0"/>
              <a:t> on a corpus covering a 200-year period, it is possible to trace when metaphors became conventionalised and how they have developed.</a:t>
            </a:r>
          </a:p>
          <a:p>
            <a:pPr>
              <a:buFont typeface="Arial" panose="020B0604020202020204" pitchFamily="34" charset="0"/>
              <a:buChar char="•"/>
            </a:pPr>
            <a:r>
              <a:rPr lang="hr-HR" sz="2400" dirty="0"/>
              <a:t>Metaphor helps frame the world; identification of those frames can give the discourse analyst insight into the viewer’s perspective</a:t>
            </a:r>
          </a:p>
          <a:p>
            <a:pPr>
              <a:buFont typeface="Arial" panose="020B0604020202020204" pitchFamily="34" charset="0"/>
              <a:buChar char="•"/>
            </a:pPr>
            <a:r>
              <a:rPr lang="hr-HR" sz="2400" dirty="0"/>
              <a:t>These findings can:</a:t>
            </a:r>
          </a:p>
          <a:p>
            <a:pPr lvl="1">
              <a:buFont typeface="Arial" panose="020B0604020202020204" pitchFamily="34" charset="0"/>
              <a:buChar char="•"/>
            </a:pPr>
            <a:r>
              <a:rPr lang="hr-HR" sz="2100" dirty="0"/>
              <a:t>provide a background for contemporary research</a:t>
            </a:r>
          </a:p>
          <a:p>
            <a:pPr lvl="1">
              <a:buFont typeface="Arial" panose="020B0604020202020204" pitchFamily="34" charset="0"/>
              <a:buChar char="•"/>
            </a:pPr>
            <a:r>
              <a:rPr lang="hr-HR" sz="2100" dirty="0"/>
              <a:t>enable insight into the extent to which contemporary metaphors are inherited</a:t>
            </a:r>
          </a:p>
        </p:txBody>
      </p:sp>
    </p:spTree>
    <p:extLst>
      <p:ext uri="{BB962C8B-B14F-4D97-AF65-F5344CB8AC3E}">
        <p14:creationId xmlns:p14="http://schemas.microsoft.com/office/powerpoint/2010/main" val="3720451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DDEB6C-B43D-DFEE-A652-13C60660332C}"/>
              </a:ext>
            </a:extLst>
          </p:cNvPr>
          <p:cNvSpPr>
            <a:spLocks noGrp="1"/>
          </p:cNvSpPr>
          <p:nvPr>
            <p:ph idx="1"/>
          </p:nvPr>
        </p:nvSpPr>
        <p:spPr>
          <a:xfrm>
            <a:off x="581192" y="655093"/>
            <a:ext cx="11029615" cy="5320257"/>
          </a:xfrm>
        </p:spPr>
        <p:txBody>
          <a:bodyPr>
            <a:normAutofit/>
          </a:bodyPr>
          <a:lstStyle/>
          <a:p>
            <a:pPr marL="0" indent="0">
              <a:buNone/>
            </a:pPr>
            <a:r>
              <a:rPr lang="hr-HR" dirty="0"/>
              <a:t>Research </a:t>
            </a:r>
            <a:r>
              <a:rPr lang="hr-HR" dirty="0" err="1"/>
              <a:t>questions</a:t>
            </a:r>
            <a:endParaRPr lang="hr-HR" dirty="0"/>
          </a:p>
          <a:p>
            <a:r>
              <a:rPr lang="hr-HR" sz="2400" dirty="0" err="1"/>
              <a:t>Which</a:t>
            </a:r>
            <a:r>
              <a:rPr lang="hr-HR" sz="2400" dirty="0"/>
              <a:t> conventional metaphors of migration are recent, and which are long-standing? </a:t>
            </a:r>
          </a:p>
          <a:p>
            <a:r>
              <a:rPr lang="hr-HR" sz="2400" dirty="0"/>
              <a:t>How favourable was the evaluation of migrants in the dominant conventional metaphors?</a:t>
            </a:r>
          </a:p>
          <a:p>
            <a:r>
              <a:rPr lang="hr-HR" sz="2400" dirty="0"/>
              <a:t>How are historical data relevant for analyses of metaphors in contemporary data? </a:t>
            </a:r>
          </a:p>
          <a:p>
            <a:r>
              <a:rPr lang="hr-HR" sz="2400" dirty="0"/>
              <a:t>What is the number of lexicalisations for each of the conventional metaphors identified?</a:t>
            </a:r>
          </a:p>
          <a:p>
            <a:r>
              <a:rPr lang="hr-HR" sz="2400" dirty="0"/>
              <a:t>Which migrant-related words (e.g.,</a:t>
            </a:r>
            <a:r>
              <a:rPr lang="hr-HR" sz="2400" i="1" dirty="0"/>
              <a:t> expats, refugees</a:t>
            </a:r>
            <a:r>
              <a:rPr lang="hr-HR" sz="2400" dirty="0"/>
              <a:t>) do the conventional metaphors identified (e.g. </a:t>
            </a:r>
            <a:r>
              <a:rPr lang="hr-HR" sz="2400" cap="small" dirty="0"/>
              <a:t>liquid, object</a:t>
            </a:r>
            <a:r>
              <a:rPr lang="hr-HR" sz="2400" dirty="0"/>
              <a:t>) collocate with?</a:t>
            </a:r>
          </a:p>
        </p:txBody>
      </p:sp>
    </p:spTree>
    <p:extLst>
      <p:ext uri="{BB962C8B-B14F-4D97-AF65-F5344CB8AC3E}">
        <p14:creationId xmlns:p14="http://schemas.microsoft.com/office/powerpoint/2010/main" val="3933617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E0D8A9-3CBB-1769-B01E-95CD32FEC55E}"/>
              </a:ext>
            </a:extLst>
          </p:cNvPr>
          <p:cNvSpPr>
            <a:spLocks noGrp="1"/>
          </p:cNvSpPr>
          <p:nvPr>
            <p:ph idx="1"/>
          </p:nvPr>
        </p:nvSpPr>
        <p:spPr>
          <a:xfrm>
            <a:off x="581192" y="818867"/>
            <a:ext cx="11029615" cy="5156484"/>
          </a:xfrm>
        </p:spPr>
        <p:txBody>
          <a:bodyPr>
            <a:noAutofit/>
          </a:bodyPr>
          <a:lstStyle/>
          <a:p>
            <a:pPr marL="0" indent="0">
              <a:buNone/>
            </a:pPr>
            <a:r>
              <a:rPr lang="hr-HR" dirty="0" err="1"/>
              <a:t>Theory</a:t>
            </a:r>
            <a:r>
              <a:rPr lang="hr-HR" dirty="0"/>
              <a:t> </a:t>
            </a:r>
            <a:r>
              <a:rPr lang="hr-HR" dirty="0" err="1"/>
              <a:t>and</a:t>
            </a:r>
            <a:r>
              <a:rPr lang="hr-HR" dirty="0"/>
              <a:t> </a:t>
            </a:r>
            <a:r>
              <a:rPr lang="hr-HR" dirty="0" err="1"/>
              <a:t>methodology</a:t>
            </a:r>
            <a:endParaRPr lang="hr-HR" dirty="0"/>
          </a:p>
          <a:p>
            <a:r>
              <a:rPr lang="hr-HR" sz="2400" dirty="0" err="1"/>
              <a:t>The</a:t>
            </a:r>
            <a:r>
              <a:rPr lang="hr-HR" sz="2400" dirty="0"/>
              <a:t> study combines corpus linguistics’ and (critical) discourse analysis’ methods and applies them to a historical corpus. </a:t>
            </a:r>
          </a:p>
          <a:p>
            <a:r>
              <a:rPr lang="hr-HR" sz="2400" dirty="0"/>
              <a:t>It focuses on </a:t>
            </a:r>
            <a:r>
              <a:rPr lang="hr-HR" sz="2400" u="sng" dirty="0"/>
              <a:t>conventionalised</a:t>
            </a:r>
            <a:r>
              <a:rPr lang="hr-HR" sz="2400" dirty="0"/>
              <a:t> conceptual metaphors.</a:t>
            </a:r>
          </a:p>
          <a:p>
            <a:r>
              <a:rPr lang="hr-HR" sz="2400" dirty="0"/>
              <a:t>Conceptual metaphor is defined as a cumulative phenomenon – it emerges when the concept is lexicalised multiple times (e.g. </a:t>
            </a:r>
            <a:r>
              <a:rPr lang="hr-HR" sz="2400" cap="small" dirty="0"/>
              <a:t>migrants are guests:</a:t>
            </a:r>
            <a:r>
              <a:rPr lang="hr-HR" sz="2400" dirty="0"/>
              <a:t> </a:t>
            </a:r>
            <a:r>
              <a:rPr lang="hr-HR" sz="2400" i="1" dirty="0"/>
              <a:t>host country</a:t>
            </a:r>
            <a:r>
              <a:rPr lang="hr-HR" sz="2400" dirty="0"/>
              <a:t>, </a:t>
            </a:r>
            <a:r>
              <a:rPr lang="hr-HR" sz="2400" i="1" dirty="0"/>
              <a:t>reception centre</a:t>
            </a:r>
            <a:r>
              <a:rPr lang="hr-HR" sz="2400" dirty="0"/>
              <a:t>)</a:t>
            </a:r>
          </a:p>
          <a:p>
            <a:r>
              <a:rPr lang="hr-HR" sz="2400" dirty="0"/>
              <a:t>In determining whether a metaphor was conventionalised, the author followed the rule that there should be at leat two lexicalisations (e.g. </a:t>
            </a:r>
            <a:r>
              <a:rPr lang="hr-HR" sz="2400" i="1" dirty="0"/>
              <a:t>wave</a:t>
            </a:r>
            <a:r>
              <a:rPr lang="hr-HR" sz="2400" dirty="0"/>
              <a:t>, </a:t>
            </a:r>
            <a:r>
              <a:rPr lang="hr-HR" sz="2400" i="1" dirty="0"/>
              <a:t>flood</a:t>
            </a:r>
            <a:r>
              <a:rPr lang="hr-HR" sz="2400" dirty="0"/>
              <a:t>)  per methapor category (e.g. </a:t>
            </a:r>
            <a:r>
              <a:rPr lang="hr-HR" sz="2400" cap="small" dirty="0"/>
              <a:t>migrants are liquid</a:t>
            </a:r>
            <a:r>
              <a:rPr lang="hr-HR" sz="2400" dirty="0"/>
              <a:t>) per decade.</a:t>
            </a:r>
          </a:p>
        </p:txBody>
      </p:sp>
    </p:spTree>
    <p:extLst>
      <p:ext uri="{BB962C8B-B14F-4D97-AF65-F5344CB8AC3E}">
        <p14:creationId xmlns:p14="http://schemas.microsoft.com/office/powerpoint/2010/main" val="936973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2FE8CA-5347-BAB8-AEDE-8D8D37EBCE85}"/>
              </a:ext>
            </a:extLst>
          </p:cNvPr>
          <p:cNvSpPr>
            <a:spLocks noGrp="1"/>
          </p:cNvSpPr>
          <p:nvPr>
            <p:ph idx="1"/>
          </p:nvPr>
        </p:nvSpPr>
        <p:spPr>
          <a:xfrm>
            <a:off x="581192" y="395785"/>
            <a:ext cx="11029615" cy="6058281"/>
          </a:xfrm>
        </p:spPr>
        <p:txBody>
          <a:bodyPr>
            <a:noAutofit/>
          </a:bodyPr>
          <a:lstStyle/>
          <a:p>
            <a:pPr marL="0" indent="0">
              <a:buNone/>
            </a:pPr>
            <a:r>
              <a:rPr lang="hr-HR" dirty="0"/>
              <a:t>Data</a:t>
            </a:r>
          </a:p>
          <a:p>
            <a:r>
              <a:rPr lang="hr-HR" sz="2400" dirty="0" err="1"/>
              <a:t>The</a:t>
            </a:r>
            <a:r>
              <a:rPr lang="hr-HR" sz="2400" dirty="0"/>
              <a:t> main corpus used: the </a:t>
            </a:r>
            <a:r>
              <a:rPr lang="hr-HR" sz="2400" i="1" dirty="0"/>
              <a:t>Times online </a:t>
            </a:r>
            <a:r>
              <a:rPr lang="hr-HR" sz="2400" dirty="0"/>
              <a:t>corpus created at Lancaster University; it covers the period 1785-2011 and its current size is c. 10.5 billion words. It was supplemented by a search-term corpus covering the period 2012-2018 compiled from the Times archive (c.19 million words)</a:t>
            </a:r>
          </a:p>
          <a:p>
            <a:r>
              <a:rPr lang="hr-HR" sz="2400" dirty="0"/>
              <a:t>The process of corpus analysis:</a:t>
            </a:r>
          </a:p>
          <a:p>
            <a:pPr marL="666900" lvl="1" indent="-342900">
              <a:buFont typeface="+mj-lt"/>
              <a:buAutoNum type="arabicPeriod"/>
            </a:pPr>
            <a:r>
              <a:rPr lang="hr-HR" dirty="0"/>
              <a:t>Collocates were calculated for node items (</a:t>
            </a:r>
            <a:r>
              <a:rPr lang="hr-HR" i="1" dirty="0"/>
              <a:t>aliens, asylum seekers, boat poepe, colonists, emigres, emigrants, evacuees, expats, expatriates, immigrants, migrants, refugees, settlers</a:t>
            </a:r>
            <a:r>
              <a:rPr lang="hr-HR" dirty="0"/>
              <a:t>) in each decade of the corpus.</a:t>
            </a:r>
          </a:p>
          <a:p>
            <a:pPr marL="594000" lvl="2" indent="0">
              <a:buNone/>
            </a:pPr>
            <a:r>
              <a:rPr lang="hr-HR" sz="2400" dirty="0"/>
              <a:t>	</a:t>
            </a:r>
            <a:r>
              <a:rPr lang="hr-HR" sz="2100" i="1" dirty="0"/>
              <a:t>Collocates</a:t>
            </a:r>
            <a:r>
              <a:rPr lang="hr-HR" sz="2100" dirty="0"/>
              <a:t>: items with a strong connection with a node (e.g., </a:t>
            </a:r>
            <a:r>
              <a:rPr lang="hr-HR" sz="2100" i="1" dirty="0"/>
              <a:t>immigrant </a:t>
            </a:r>
            <a:r>
              <a:rPr lang="hr-HR" sz="2100" dirty="0"/>
              <a:t>and</a:t>
            </a:r>
            <a:r>
              <a:rPr lang="hr-HR" sz="2100" i="1" dirty="0"/>
              <a:t> wave</a:t>
            </a:r>
            <a:r>
              <a:rPr lang="hr-HR" sz="2100" dirty="0"/>
              <a:t>)</a:t>
            </a:r>
          </a:p>
          <a:p>
            <a:pPr marL="666900" lvl="1" indent="-342900">
              <a:buFont typeface="+mj-lt"/>
              <a:buAutoNum type="arabicPeriod"/>
            </a:pPr>
            <a:r>
              <a:rPr lang="hr-HR" dirty="0"/>
              <a:t>The collocates were then searched for metaphorical candidates (scanning the collocate lists, using dictionaries, reading concordance lines).</a:t>
            </a:r>
          </a:p>
          <a:p>
            <a:pPr marL="666900" lvl="1" indent="-342900">
              <a:buFont typeface="+mj-lt"/>
              <a:buAutoNum type="arabicPeriod"/>
            </a:pPr>
            <a:r>
              <a:rPr lang="hr-HR" dirty="0"/>
              <a:t>Sample </a:t>
            </a:r>
            <a:r>
              <a:rPr lang="hr-HR" i="1" dirty="0"/>
              <a:t>concordance lines </a:t>
            </a:r>
            <a:r>
              <a:rPr lang="hr-HR" dirty="0"/>
              <a:t>for each metaphor candidate for each time period were checked for metaphor use and coded according to the lexicalisation of the metaphor and evaluation.</a:t>
            </a:r>
          </a:p>
          <a:p>
            <a:pPr marL="666900" lvl="1" indent="-342900">
              <a:buFont typeface="+mj-lt"/>
              <a:buAutoNum type="arabicPeriod"/>
            </a:pPr>
            <a:r>
              <a:rPr lang="hr-HR" dirty="0"/>
              <a:t>Once a metaphor had been identified, the collocate (e.g., </a:t>
            </a:r>
            <a:r>
              <a:rPr lang="hr-HR" i="1" dirty="0"/>
              <a:t>wave</a:t>
            </a:r>
            <a:r>
              <a:rPr lang="hr-HR" dirty="0"/>
              <a:t>) was moved to the node position and its </a:t>
            </a:r>
            <a:r>
              <a:rPr lang="hr-HR" dirty="0" smtClean="0"/>
              <a:t>collocates </a:t>
            </a:r>
            <a:r>
              <a:rPr lang="hr-HR" dirty="0"/>
              <a:t>were searched, per decade.</a:t>
            </a:r>
          </a:p>
        </p:txBody>
      </p:sp>
    </p:spTree>
    <p:extLst>
      <p:ext uri="{BB962C8B-B14F-4D97-AF65-F5344CB8AC3E}">
        <p14:creationId xmlns:p14="http://schemas.microsoft.com/office/powerpoint/2010/main" val="1699206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81192" y="702156"/>
            <a:ext cx="11029616" cy="775770"/>
          </a:xfrm>
        </p:spPr>
        <p:txBody>
          <a:bodyPr>
            <a:normAutofit/>
          </a:bodyPr>
          <a:lstStyle/>
          <a:p>
            <a:r>
              <a:rPr lang="sr-Latn-RS" sz="2800" dirty="0">
                <a:latin typeface="+mn-lt"/>
              </a:rPr>
              <a:t>C</a:t>
            </a:r>
            <a:r>
              <a:rPr lang="en-GB" sz="2800" dirty="0" err="1">
                <a:latin typeface="+mn-lt"/>
              </a:rPr>
              <a:t>ollocates</a:t>
            </a:r>
            <a:r>
              <a:rPr lang="en-GB" sz="2800" dirty="0">
                <a:latin typeface="+mn-lt"/>
              </a:rPr>
              <a:t> of emigrants</a:t>
            </a:r>
          </a:p>
        </p:txBody>
      </p:sp>
      <p:graphicFrame>
        <p:nvGraphicFramePr>
          <p:cNvPr id="3" name="Content Placeholder 2"/>
          <p:cNvGraphicFramePr>
            <a:graphicFrameLocks noGrp="1"/>
          </p:cNvGraphicFramePr>
          <p:nvPr>
            <p:ph idx="1"/>
          </p:nvPr>
        </p:nvGraphicFramePr>
        <p:xfrm>
          <a:off x="2010762" y="2028825"/>
          <a:ext cx="8280920" cy="4022288"/>
        </p:xfrm>
        <a:graphic>
          <a:graphicData uri="http://schemas.openxmlformats.org/drawingml/2006/table">
            <a:tbl>
              <a:tblPr/>
              <a:tblGrid>
                <a:gridCol w="1656184">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656184">
                  <a:extLst>
                    <a:ext uri="{9D8B030D-6E8A-4147-A177-3AD203B41FA5}">
                      <a16:colId xmlns:a16="http://schemas.microsoft.com/office/drawing/2014/main" val="20004"/>
                    </a:ext>
                  </a:extLst>
                </a:gridCol>
              </a:tblGrid>
              <a:tr h="211408">
                <a:tc>
                  <a:txBody>
                    <a:bodyPr/>
                    <a:lstStyle/>
                    <a:p>
                      <a:pPr algn="ctr" fontAlgn="b"/>
                      <a:r>
                        <a:rPr lang="en-GB" sz="1600" b="1" i="0" u="none" strike="noStrike" dirty="0">
                          <a:solidFill>
                            <a:schemeClr val="tx1">
                              <a:lumMod val="95000"/>
                            </a:schemeClr>
                          </a:solidFill>
                          <a:effectLst/>
                          <a:latin typeface="Calibri"/>
                        </a:rPr>
                        <a:t>1800</a:t>
                      </a:r>
                    </a:p>
                  </a:txBody>
                  <a:tcPr marL="7553" marR="7553" marT="7553" marB="0" anchor="b">
                    <a:lnL>
                      <a:noFill/>
                    </a:lnL>
                    <a:lnR>
                      <a:noFill/>
                    </a:lnR>
                    <a:lnT>
                      <a:noFill/>
                    </a:lnT>
                    <a:lnB>
                      <a:noFill/>
                    </a:lnB>
                  </a:tcPr>
                </a:tc>
                <a:tc>
                  <a:txBody>
                    <a:bodyPr/>
                    <a:lstStyle/>
                    <a:p>
                      <a:pPr algn="ctr" fontAlgn="b"/>
                      <a:r>
                        <a:rPr lang="en-GB" sz="1600" b="1" i="0" u="none" strike="noStrike" dirty="0">
                          <a:solidFill>
                            <a:schemeClr val="tx1">
                              <a:lumMod val="95000"/>
                            </a:schemeClr>
                          </a:solidFill>
                          <a:effectLst/>
                          <a:latin typeface="Calibri"/>
                        </a:rPr>
                        <a:t>1850</a:t>
                      </a:r>
                    </a:p>
                  </a:txBody>
                  <a:tcPr marL="7553" marR="7553" marT="7553" marB="0" anchor="b">
                    <a:lnL>
                      <a:noFill/>
                    </a:lnL>
                    <a:lnR>
                      <a:noFill/>
                    </a:lnR>
                    <a:lnT>
                      <a:noFill/>
                    </a:lnT>
                    <a:lnB>
                      <a:noFill/>
                    </a:lnB>
                  </a:tcPr>
                </a:tc>
                <a:tc>
                  <a:txBody>
                    <a:bodyPr/>
                    <a:lstStyle/>
                    <a:p>
                      <a:pPr algn="ctr" fontAlgn="b"/>
                      <a:r>
                        <a:rPr lang="en-GB" sz="1600" b="1" i="0" u="none" strike="noStrike" dirty="0">
                          <a:solidFill>
                            <a:schemeClr val="tx1">
                              <a:lumMod val="95000"/>
                            </a:schemeClr>
                          </a:solidFill>
                          <a:effectLst/>
                          <a:latin typeface="Calibri"/>
                        </a:rPr>
                        <a:t>1900</a:t>
                      </a:r>
                    </a:p>
                  </a:txBody>
                  <a:tcPr marL="7553" marR="7553" marT="7553" marB="0" anchor="b">
                    <a:lnL>
                      <a:noFill/>
                    </a:lnL>
                    <a:lnR>
                      <a:noFill/>
                    </a:lnR>
                    <a:lnT>
                      <a:noFill/>
                    </a:lnT>
                    <a:lnB>
                      <a:noFill/>
                    </a:lnB>
                  </a:tcPr>
                </a:tc>
                <a:tc>
                  <a:txBody>
                    <a:bodyPr/>
                    <a:lstStyle/>
                    <a:p>
                      <a:pPr algn="ctr" fontAlgn="b"/>
                      <a:r>
                        <a:rPr lang="en-GB" sz="1600" b="1" i="0" u="none" strike="noStrike" dirty="0">
                          <a:solidFill>
                            <a:schemeClr val="tx1">
                              <a:lumMod val="95000"/>
                            </a:schemeClr>
                          </a:solidFill>
                          <a:effectLst/>
                          <a:latin typeface="Calibri"/>
                        </a:rPr>
                        <a:t>1950</a:t>
                      </a:r>
                    </a:p>
                  </a:txBody>
                  <a:tcPr marL="7553" marR="7553" marT="7553" marB="0" anchor="b">
                    <a:lnL>
                      <a:noFill/>
                    </a:lnL>
                    <a:lnR>
                      <a:noFill/>
                    </a:lnR>
                    <a:lnT>
                      <a:noFill/>
                    </a:lnT>
                    <a:lnB>
                      <a:noFill/>
                    </a:lnB>
                  </a:tcPr>
                </a:tc>
                <a:tc>
                  <a:txBody>
                    <a:bodyPr/>
                    <a:lstStyle/>
                    <a:p>
                      <a:pPr algn="ctr" fontAlgn="b"/>
                      <a:r>
                        <a:rPr lang="en-GB" sz="1600" b="1" i="0" u="none" strike="noStrike" dirty="0">
                          <a:solidFill>
                            <a:schemeClr val="tx1">
                              <a:lumMod val="95000"/>
                            </a:schemeClr>
                          </a:solidFill>
                          <a:effectLst/>
                          <a:latin typeface="Calibri"/>
                        </a:rPr>
                        <a:t>2000</a:t>
                      </a:r>
                    </a:p>
                  </a:txBody>
                  <a:tcPr marL="7553" marR="7553" marT="7553" marB="0" anchor="b">
                    <a:lnL>
                      <a:noFill/>
                    </a:lnL>
                    <a:lnR>
                      <a:noFill/>
                    </a:lnR>
                    <a:lnT>
                      <a:noFill/>
                    </a:lnT>
                    <a:lnB>
                      <a:noFill/>
                    </a:lnB>
                  </a:tcPr>
                </a:tc>
                <a:extLst>
                  <a:ext uri="{0D108BD9-81ED-4DB2-BD59-A6C34878D82A}">
                    <a16:rowId xmlns:a16="http://schemas.microsoft.com/office/drawing/2014/main" val="10000"/>
                  </a:ext>
                </a:extLst>
              </a:tr>
              <a:tr h="242777">
                <a:tc>
                  <a:txBody>
                    <a:bodyPr/>
                    <a:lstStyle/>
                    <a:p>
                      <a:pPr algn="l" fontAlgn="b"/>
                      <a:r>
                        <a:rPr lang="en-GB" sz="1600" b="0" i="0" u="none" strike="noStrike" dirty="0">
                          <a:solidFill>
                            <a:srgbClr val="000000"/>
                          </a:solidFill>
                          <a:effectLst/>
                          <a:latin typeface="Calibri"/>
                        </a:rPr>
                        <a:t>French</a:t>
                      </a:r>
                    </a:p>
                  </a:txBody>
                  <a:tcPr marL="7553" marR="7553" marT="7553" marB="0" anchor="b">
                    <a:lnL>
                      <a:noFill/>
                    </a:lnL>
                    <a:lnR>
                      <a:noFill/>
                    </a:lnR>
                    <a:lnT>
                      <a:noFill/>
                    </a:lnT>
                    <a:lnB>
                      <a:noFill/>
                    </a:lnB>
                    <a:solidFill>
                      <a:srgbClr val="FFFF00"/>
                    </a:solidFill>
                  </a:tcPr>
                </a:tc>
                <a:tc>
                  <a:txBody>
                    <a:bodyPr/>
                    <a:lstStyle/>
                    <a:p>
                      <a:pPr algn="l" fontAlgn="b"/>
                      <a:r>
                        <a:rPr lang="en-GB" sz="1600" b="0" i="0" u="none" strike="noStrike" dirty="0">
                          <a:solidFill>
                            <a:srgbClr val="000000"/>
                          </a:solidFill>
                          <a:effectLst/>
                          <a:latin typeface="Calibri"/>
                        </a:rPr>
                        <a:t>intending</a:t>
                      </a:r>
                    </a:p>
                  </a:txBody>
                  <a:tcPr marL="7553" marR="7553" marT="7553" marB="0" anchor="b">
                    <a:lnL>
                      <a:noFill/>
                    </a:lnL>
                    <a:lnR>
                      <a:noFill/>
                    </a:lnR>
                    <a:lnT>
                      <a:noFill/>
                    </a:lnT>
                    <a:lnB>
                      <a:noFill/>
                    </a:lnB>
                  </a:tcPr>
                </a:tc>
                <a:tc>
                  <a:txBody>
                    <a:bodyPr/>
                    <a:lstStyle/>
                    <a:p>
                      <a:pPr algn="l" fontAlgn="b"/>
                      <a:r>
                        <a:rPr lang="en-GB" sz="1600" b="0" i="0" u="none" strike="noStrike" dirty="0">
                          <a:solidFill>
                            <a:srgbClr val="000000"/>
                          </a:solidFill>
                          <a:effectLst/>
                          <a:latin typeface="Calibri"/>
                        </a:rPr>
                        <a:t>intending</a:t>
                      </a:r>
                    </a:p>
                  </a:txBody>
                  <a:tcPr marL="7553" marR="7553" marT="7553" marB="0" anchor="b">
                    <a:lnL>
                      <a:noFill/>
                    </a:lnL>
                    <a:lnR>
                      <a:noFill/>
                    </a:lnR>
                    <a:lnT>
                      <a:noFill/>
                    </a:lnT>
                    <a:lnB>
                      <a:noFill/>
                    </a:lnB>
                    <a:noFill/>
                  </a:tcPr>
                </a:tc>
                <a:tc>
                  <a:txBody>
                    <a:bodyPr/>
                    <a:lstStyle/>
                    <a:p>
                      <a:pPr algn="l" fontAlgn="b"/>
                      <a:r>
                        <a:rPr lang="en-GB" sz="1600" b="0" i="0" u="none" strike="noStrike" dirty="0">
                          <a:solidFill>
                            <a:srgbClr val="000000"/>
                          </a:solidFill>
                          <a:effectLst/>
                          <a:latin typeface="Calibri"/>
                        </a:rPr>
                        <a:t>AUSTRALIA</a:t>
                      </a:r>
                    </a:p>
                  </a:txBody>
                  <a:tcPr marL="7553" marR="7553" marT="7553" marB="0" anchor="b">
                    <a:lnL>
                      <a:noFill/>
                    </a:lnL>
                    <a:lnR>
                      <a:noFill/>
                    </a:lnR>
                    <a:lnT>
                      <a:noFill/>
                    </a:lnT>
                    <a:lnB>
                      <a:noFill/>
                    </a:lnB>
                    <a:solidFill>
                      <a:srgbClr val="FFC000"/>
                    </a:solidFill>
                  </a:tcPr>
                </a:tc>
                <a:tc>
                  <a:txBody>
                    <a:bodyPr/>
                    <a:lstStyle/>
                    <a:p>
                      <a:pPr algn="l" fontAlgn="b"/>
                      <a:r>
                        <a:rPr lang="en-GB" sz="1600" b="0" i="0" u="none" strike="noStrike" dirty="0" err="1">
                          <a:solidFill>
                            <a:srgbClr val="000000"/>
                          </a:solidFill>
                          <a:effectLst/>
                          <a:latin typeface="Calibri"/>
                        </a:rPr>
                        <a:t>Slawomir</a:t>
                      </a:r>
                      <a:endParaRPr lang="en-GB" sz="1600" b="0" i="0" u="none" strike="noStrike" dirty="0">
                        <a:solidFill>
                          <a:srgbClr val="000000"/>
                        </a:solidFill>
                        <a:effectLst/>
                        <a:latin typeface="Calibri"/>
                      </a:endParaRPr>
                    </a:p>
                  </a:txBody>
                  <a:tcPr marL="7553" marR="7553" marT="7553" marB="0" anchor="b">
                    <a:lnL>
                      <a:noFill/>
                    </a:lnL>
                    <a:lnR>
                      <a:noFill/>
                    </a:lnR>
                    <a:lnT>
                      <a:noFill/>
                    </a:lnT>
                    <a:lnB>
                      <a:noFill/>
                    </a:lnB>
                  </a:tcPr>
                </a:tc>
                <a:extLst>
                  <a:ext uri="{0D108BD9-81ED-4DB2-BD59-A6C34878D82A}">
                    <a16:rowId xmlns:a16="http://schemas.microsoft.com/office/drawing/2014/main" val="10001"/>
                  </a:ext>
                </a:extLst>
              </a:tr>
              <a:tr h="242777">
                <a:tc>
                  <a:txBody>
                    <a:bodyPr/>
                    <a:lstStyle/>
                    <a:p>
                      <a:pPr algn="l" fontAlgn="b"/>
                      <a:r>
                        <a:rPr lang="en-GB" sz="1600" b="0" i="0" u="none" strike="noStrike">
                          <a:solidFill>
                            <a:srgbClr val="000000"/>
                          </a:solidFill>
                          <a:effectLst/>
                          <a:latin typeface="Calibri"/>
                        </a:rPr>
                        <a:t>Lift</a:t>
                      </a:r>
                    </a:p>
                  </a:txBody>
                  <a:tcPr marL="7553" marR="7553" marT="7553" marB="0" anchor="b">
                    <a:lnL>
                      <a:noFill/>
                    </a:lnL>
                    <a:lnR>
                      <a:noFill/>
                    </a:lnR>
                    <a:lnT>
                      <a:noFill/>
                    </a:lnT>
                    <a:lnB>
                      <a:noFill/>
                    </a:lnB>
                  </a:tcPr>
                </a:tc>
                <a:tc>
                  <a:txBody>
                    <a:bodyPr/>
                    <a:lstStyle/>
                    <a:p>
                      <a:pPr algn="l" fontAlgn="b"/>
                      <a:r>
                        <a:rPr lang="en-GB" sz="1600" b="0" i="0" u="none" strike="noStrike" dirty="0">
                          <a:solidFill>
                            <a:srgbClr val="000000"/>
                          </a:solidFill>
                          <a:effectLst/>
                          <a:latin typeface="Calibri"/>
                        </a:rPr>
                        <a:t>carry</a:t>
                      </a:r>
                    </a:p>
                  </a:txBody>
                  <a:tcPr marL="7553" marR="7553" marT="7553" marB="0" anchor="b">
                    <a:lnL>
                      <a:noFill/>
                    </a:lnL>
                    <a:lnR>
                      <a:noFill/>
                    </a:lnR>
                    <a:lnT>
                      <a:noFill/>
                    </a:lnT>
                    <a:lnB>
                      <a:noFill/>
                    </a:lnB>
                    <a:solidFill>
                      <a:srgbClr val="9BBB59"/>
                    </a:solidFill>
                  </a:tcPr>
                </a:tc>
                <a:tc>
                  <a:txBody>
                    <a:bodyPr/>
                    <a:lstStyle/>
                    <a:p>
                      <a:pPr algn="l" fontAlgn="b"/>
                      <a:r>
                        <a:rPr lang="en-GB" sz="1600" b="0" i="0" u="none" strike="noStrike" dirty="0">
                          <a:solidFill>
                            <a:srgbClr val="000000"/>
                          </a:solidFill>
                          <a:effectLst/>
                          <a:latin typeface="Calibri"/>
                        </a:rPr>
                        <a:t>young</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to</a:t>
                      </a:r>
                    </a:p>
                  </a:txBody>
                  <a:tcPr marL="7553" marR="7553" marT="7553" marB="0" anchor="b">
                    <a:lnL>
                      <a:noFill/>
                    </a:lnL>
                    <a:lnR>
                      <a:noFill/>
                    </a:lnR>
                    <a:lnT>
                      <a:noFill/>
                    </a:lnT>
                    <a:lnB>
                      <a:noFill/>
                    </a:lnB>
                  </a:tcPr>
                </a:tc>
                <a:tc>
                  <a:txBody>
                    <a:bodyPr/>
                    <a:lstStyle/>
                    <a:p>
                      <a:pPr algn="l" fontAlgn="b"/>
                      <a:r>
                        <a:rPr lang="en-GB" sz="1600" b="0" i="0" u="none" strike="noStrike" dirty="0">
                          <a:solidFill>
                            <a:srgbClr val="000000"/>
                          </a:solidFill>
                          <a:effectLst/>
                          <a:latin typeface="Calibri"/>
                        </a:rPr>
                        <a:t>Irish</a:t>
                      </a:r>
                    </a:p>
                  </a:txBody>
                  <a:tcPr marL="7553" marR="7553" marT="7553" marB="0" anchor="b">
                    <a:lnL>
                      <a:noFill/>
                    </a:lnL>
                    <a:lnR>
                      <a:noFill/>
                    </a:lnR>
                    <a:lnT>
                      <a:noFill/>
                    </a:lnT>
                    <a:lnB>
                      <a:noFill/>
                    </a:lnB>
                    <a:solidFill>
                      <a:srgbClr val="FFFF00"/>
                    </a:solidFill>
                  </a:tcPr>
                </a:tc>
                <a:extLst>
                  <a:ext uri="{0D108BD9-81ED-4DB2-BD59-A6C34878D82A}">
                    <a16:rowId xmlns:a16="http://schemas.microsoft.com/office/drawing/2014/main" val="10002"/>
                  </a:ext>
                </a:extLst>
              </a:tr>
              <a:tr h="242777">
                <a:tc>
                  <a:txBody>
                    <a:bodyPr/>
                    <a:lstStyle/>
                    <a:p>
                      <a:pPr algn="l" fontAlgn="b"/>
                      <a:r>
                        <a:rPr lang="en-GB" sz="1600" b="0" i="0" u="none" strike="noStrike">
                          <a:solidFill>
                            <a:srgbClr val="000000"/>
                          </a:solidFill>
                          <a:effectLst/>
                          <a:latin typeface="Calibri"/>
                        </a:rPr>
                        <a:t>the</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Australia</a:t>
                      </a:r>
                    </a:p>
                  </a:txBody>
                  <a:tcPr marL="7553" marR="7553" marT="7553" marB="0" anchor="b">
                    <a:lnL>
                      <a:noFill/>
                    </a:lnL>
                    <a:lnR>
                      <a:noFill/>
                    </a:lnR>
                    <a:lnT>
                      <a:noFill/>
                    </a:lnT>
                    <a:lnB>
                      <a:noFill/>
                    </a:lnB>
                    <a:solidFill>
                      <a:srgbClr val="FFC000"/>
                    </a:solidFill>
                  </a:tcPr>
                </a:tc>
                <a:tc>
                  <a:txBody>
                    <a:bodyPr/>
                    <a:lstStyle/>
                    <a:p>
                      <a:pPr algn="l" fontAlgn="b"/>
                      <a:r>
                        <a:rPr lang="en-GB" sz="1600" b="0" i="0" u="none" strike="noStrike">
                          <a:solidFill>
                            <a:srgbClr val="000000"/>
                          </a:solidFill>
                          <a:effectLst/>
                          <a:latin typeface="Calibri"/>
                        </a:rPr>
                        <a:t>number</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CANADA</a:t>
                      </a:r>
                    </a:p>
                  </a:txBody>
                  <a:tcPr marL="7553" marR="7553" marT="7553" marB="0" anchor="b">
                    <a:lnL>
                      <a:noFill/>
                    </a:lnL>
                    <a:lnR>
                      <a:noFill/>
                    </a:lnR>
                    <a:lnT>
                      <a:noFill/>
                    </a:lnT>
                    <a:lnB>
                      <a:noFill/>
                    </a:lnB>
                    <a:solidFill>
                      <a:srgbClr val="FFC000"/>
                    </a:solidFill>
                  </a:tcPr>
                </a:tc>
                <a:tc>
                  <a:txBody>
                    <a:bodyPr/>
                    <a:lstStyle/>
                    <a:p>
                      <a:pPr algn="l" fontAlgn="b"/>
                      <a:r>
                        <a:rPr lang="en-GB" sz="1600" b="0" i="0" u="none" strike="noStrike" dirty="0">
                          <a:solidFill>
                            <a:srgbClr val="000000"/>
                          </a:solidFill>
                          <a:effectLst/>
                          <a:latin typeface="Calibri"/>
                        </a:rPr>
                        <a:t>the</a:t>
                      </a:r>
                    </a:p>
                  </a:txBody>
                  <a:tcPr marL="7553" marR="7553" marT="7553" marB="0" anchor="b">
                    <a:lnL>
                      <a:noFill/>
                    </a:lnL>
                    <a:lnR>
                      <a:noFill/>
                    </a:lnR>
                    <a:lnT>
                      <a:noFill/>
                    </a:lnT>
                    <a:lnB>
                      <a:noFill/>
                    </a:lnB>
                  </a:tcPr>
                </a:tc>
                <a:extLst>
                  <a:ext uri="{0D108BD9-81ED-4DB2-BD59-A6C34878D82A}">
                    <a16:rowId xmlns:a16="http://schemas.microsoft.com/office/drawing/2014/main" val="10003"/>
                  </a:ext>
                </a:extLst>
              </a:tr>
              <a:tr h="242777">
                <a:tc>
                  <a:txBody>
                    <a:bodyPr/>
                    <a:lstStyle/>
                    <a:p>
                      <a:pPr algn="l" fontAlgn="b"/>
                      <a:r>
                        <a:rPr lang="en-GB" sz="1600" b="0" i="0" u="none" strike="noStrike">
                          <a:solidFill>
                            <a:srgbClr val="000000"/>
                          </a:solidFill>
                          <a:effectLst/>
                          <a:latin typeface="Calibri"/>
                        </a:rPr>
                        <a:t>of</a:t>
                      </a:r>
                    </a:p>
                  </a:txBody>
                  <a:tcPr marL="7553" marR="7553" marT="7553" marB="0" anchor="b">
                    <a:lnL>
                      <a:noFill/>
                    </a:lnL>
                    <a:lnR>
                      <a:noFill/>
                    </a:lnR>
                    <a:lnT>
                      <a:noFill/>
                    </a:lnT>
                    <a:lnB>
                      <a:noFill/>
                    </a:lnB>
                  </a:tcPr>
                </a:tc>
                <a:tc>
                  <a:txBody>
                    <a:bodyPr/>
                    <a:lstStyle/>
                    <a:p>
                      <a:pPr algn="l" fontAlgn="b"/>
                      <a:r>
                        <a:rPr lang="en-GB" sz="1600" b="0" i="0" u="none" strike="noStrike" dirty="0">
                          <a:solidFill>
                            <a:srgbClr val="000000"/>
                          </a:solidFill>
                          <a:effectLst/>
                          <a:latin typeface="Calibri"/>
                        </a:rPr>
                        <a:t>to</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Canada</a:t>
                      </a:r>
                    </a:p>
                  </a:txBody>
                  <a:tcPr marL="7553" marR="7553" marT="7553" marB="0" anchor="b">
                    <a:lnL>
                      <a:noFill/>
                    </a:lnL>
                    <a:lnR>
                      <a:noFill/>
                    </a:lnR>
                    <a:lnT>
                      <a:noFill/>
                    </a:lnT>
                    <a:lnB>
                      <a:noFill/>
                    </a:lnB>
                    <a:solidFill>
                      <a:srgbClr val="FFC000"/>
                    </a:solidFill>
                  </a:tcPr>
                </a:tc>
                <a:tc>
                  <a:txBody>
                    <a:bodyPr/>
                    <a:lstStyle/>
                    <a:p>
                      <a:pPr algn="l" fontAlgn="b"/>
                      <a:r>
                        <a:rPr lang="en-GB" sz="1600" b="0" i="0" u="none" strike="noStrike">
                          <a:solidFill>
                            <a:srgbClr val="000000"/>
                          </a:solidFill>
                          <a:effectLst/>
                          <a:latin typeface="Calibri"/>
                        </a:rPr>
                        <a:t>FROM</a:t>
                      </a:r>
                    </a:p>
                  </a:txBody>
                  <a:tcPr marL="7553" marR="7553" marT="7553" marB="0" anchor="b">
                    <a:lnL>
                      <a:noFill/>
                    </a:lnL>
                    <a:lnR>
                      <a:noFill/>
                    </a:lnR>
                    <a:lnT>
                      <a:noFill/>
                    </a:lnT>
                    <a:lnB>
                      <a:noFill/>
                    </a:lnB>
                  </a:tcPr>
                </a:tc>
                <a:tc>
                  <a:txBody>
                    <a:bodyPr/>
                    <a:lstStyle/>
                    <a:p>
                      <a:pPr algn="l" fontAlgn="b"/>
                      <a:r>
                        <a:rPr lang="en-GB" sz="1600" b="0" i="0" u="none" strike="noStrike" dirty="0">
                          <a:solidFill>
                            <a:srgbClr val="000000"/>
                          </a:solidFill>
                          <a:effectLst/>
                          <a:latin typeface="Calibri"/>
                        </a:rPr>
                        <a:t>of</a:t>
                      </a:r>
                    </a:p>
                  </a:txBody>
                  <a:tcPr marL="7553" marR="7553" marT="7553" marB="0" anchor="b">
                    <a:lnL>
                      <a:noFill/>
                    </a:lnL>
                    <a:lnR>
                      <a:noFill/>
                    </a:lnR>
                    <a:lnT>
                      <a:noFill/>
                    </a:lnT>
                    <a:lnB>
                      <a:noFill/>
                    </a:lnB>
                  </a:tcPr>
                </a:tc>
                <a:extLst>
                  <a:ext uri="{0D108BD9-81ED-4DB2-BD59-A6C34878D82A}">
                    <a16:rowId xmlns:a16="http://schemas.microsoft.com/office/drawing/2014/main" val="10004"/>
                  </a:ext>
                </a:extLst>
              </a:tr>
              <a:tr h="242777">
                <a:tc>
                  <a:txBody>
                    <a:bodyPr/>
                    <a:lstStyle/>
                    <a:p>
                      <a:pPr algn="l" fontAlgn="b"/>
                      <a:r>
                        <a:rPr lang="en-GB" sz="1600" b="0" i="0" u="none" strike="noStrike">
                          <a:solidFill>
                            <a:srgbClr val="000000"/>
                          </a:solidFill>
                          <a:effectLst/>
                          <a:latin typeface="Calibri"/>
                        </a:rPr>
                        <a:t>France</a:t>
                      </a:r>
                    </a:p>
                  </a:txBody>
                  <a:tcPr marL="7553" marR="7553" marT="7553" marB="0" anchor="b">
                    <a:lnL>
                      <a:noFill/>
                    </a:lnL>
                    <a:lnR>
                      <a:noFill/>
                    </a:lnR>
                    <a:lnT>
                      <a:noFill/>
                    </a:lnT>
                    <a:lnB>
                      <a:noFill/>
                    </a:lnB>
                    <a:solidFill>
                      <a:srgbClr val="FFFF00"/>
                    </a:solidFill>
                  </a:tcPr>
                </a:tc>
                <a:tc>
                  <a:txBody>
                    <a:bodyPr/>
                    <a:lstStyle/>
                    <a:p>
                      <a:pPr algn="l" fontAlgn="b"/>
                      <a:r>
                        <a:rPr lang="en-GB" sz="1600" b="0" i="0" u="none" strike="noStrike">
                          <a:solidFill>
                            <a:srgbClr val="000000"/>
                          </a:solidFill>
                          <a:effectLst/>
                          <a:latin typeface="Calibri"/>
                        </a:rPr>
                        <a:t>number</a:t>
                      </a:r>
                    </a:p>
                  </a:txBody>
                  <a:tcPr marL="7553" marR="7553" marT="7553" marB="0" anchor="b">
                    <a:lnL>
                      <a:noFill/>
                    </a:lnL>
                    <a:lnR>
                      <a:noFill/>
                    </a:lnR>
                    <a:lnT>
                      <a:noFill/>
                    </a:lnT>
                    <a:lnB>
                      <a:noFill/>
                    </a:lnB>
                  </a:tcPr>
                </a:tc>
                <a:tc>
                  <a:txBody>
                    <a:bodyPr/>
                    <a:lstStyle/>
                    <a:p>
                      <a:pPr algn="l" fontAlgn="b"/>
                      <a:r>
                        <a:rPr lang="en-GB" sz="1600" b="0" i="0" u="none" strike="noStrike" dirty="0">
                          <a:solidFill>
                            <a:srgbClr val="000000"/>
                          </a:solidFill>
                          <a:effectLst/>
                          <a:latin typeface="Calibri"/>
                        </a:rPr>
                        <a:t>out-patients</a:t>
                      </a:r>
                    </a:p>
                  </a:txBody>
                  <a:tcPr marL="7553" marR="7553" marT="7553" marB="0" anchor="b">
                    <a:lnL>
                      <a:noFill/>
                    </a:lnL>
                    <a:lnR>
                      <a:noFill/>
                    </a:lnR>
                    <a:lnT>
                      <a:noFill/>
                    </a:lnT>
                    <a:lnB>
                      <a:noFill/>
                    </a:lnB>
                  </a:tcPr>
                </a:tc>
                <a:tc>
                  <a:txBody>
                    <a:bodyPr/>
                    <a:lstStyle/>
                    <a:p>
                      <a:pPr algn="l" fontAlgn="b"/>
                      <a:r>
                        <a:rPr lang="en-GB" sz="1600" b="0" i="0" u="none" strike="noStrike" dirty="0">
                          <a:solidFill>
                            <a:srgbClr val="000000"/>
                          </a:solidFill>
                          <a:effectLst/>
                          <a:latin typeface="Calibri"/>
                        </a:rPr>
                        <a:t>intending</a:t>
                      </a:r>
                    </a:p>
                  </a:txBody>
                  <a:tcPr marL="7553" marR="7553" marT="7553" marB="0" anchor="b">
                    <a:lnL>
                      <a:noFill/>
                    </a:lnL>
                    <a:lnR>
                      <a:noFill/>
                    </a:lnR>
                    <a:lnT>
                      <a:noFill/>
                    </a:lnT>
                    <a:lnB>
                      <a:noFill/>
                    </a:lnB>
                    <a:noFill/>
                  </a:tcPr>
                </a:tc>
                <a:tc>
                  <a:txBody>
                    <a:bodyPr/>
                    <a:lstStyle/>
                    <a:p>
                      <a:pPr algn="l" fontAlgn="b"/>
                      <a:r>
                        <a:rPr lang="en-GB" sz="1600" b="0" i="0" u="none" strike="noStrike" dirty="0">
                          <a:solidFill>
                            <a:srgbClr val="000000"/>
                          </a:solidFill>
                          <a:effectLst/>
                          <a:latin typeface="Calibri"/>
                        </a:rPr>
                        <a:t>revealing</a:t>
                      </a:r>
                    </a:p>
                  </a:txBody>
                  <a:tcPr marL="7553" marR="7553" marT="7553" marB="0" anchor="b">
                    <a:lnL>
                      <a:noFill/>
                    </a:lnL>
                    <a:lnR>
                      <a:noFill/>
                    </a:lnR>
                    <a:lnT>
                      <a:noFill/>
                    </a:lnT>
                    <a:lnB>
                      <a:noFill/>
                    </a:lnB>
                  </a:tcPr>
                </a:tc>
                <a:extLst>
                  <a:ext uri="{0D108BD9-81ED-4DB2-BD59-A6C34878D82A}">
                    <a16:rowId xmlns:a16="http://schemas.microsoft.com/office/drawing/2014/main" val="10005"/>
                  </a:ext>
                </a:extLst>
              </a:tr>
              <a:tr h="242777">
                <a:tc>
                  <a:txBody>
                    <a:bodyPr/>
                    <a:lstStyle/>
                    <a:p>
                      <a:pPr algn="l" fontAlgn="b"/>
                      <a:r>
                        <a:rPr lang="en-GB" sz="1600" b="0" i="0" u="none" strike="noStrike" dirty="0">
                          <a:solidFill>
                            <a:srgbClr val="000000"/>
                          </a:solidFill>
                          <a:effectLst/>
                          <a:latin typeface="Calibri"/>
                        </a:rPr>
                        <a:t>who</a:t>
                      </a:r>
                    </a:p>
                  </a:txBody>
                  <a:tcPr marL="7553" marR="7553" marT="7553" marB="0" anchor="b">
                    <a:lnL>
                      <a:noFill/>
                    </a:lnL>
                    <a:lnR>
                      <a:noFill/>
                    </a:lnR>
                    <a:lnT>
                      <a:noFill/>
                    </a:lnT>
                    <a:lnB>
                      <a:noFill/>
                    </a:lnB>
                  </a:tcPr>
                </a:tc>
                <a:tc>
                  <a:txBody>
                    <a:bodyPr/>
                    <a:lstStyle/>
                    <a:p>
                      <a:pPr algn="l" fontAlgn="b"/>
                      <a:r>
                        <a:rPr lang="en-GB" sz="1600" b="0" i="0" u="none" strike="noStrike" dirty="0">
                          <a:solidFill>
                            <a:srgbClr val="000000"/>
                          </a:solidFill>
                          <a:effectLst/>
                          <a:latin typeface="Calibri"/>
                        </a:rPr>
                        <a:t>for</a:t>
                      </a:r>
                    </a:p>
                  </a:txBody>
                  <a:tcPr marL="7553" marR="7553" marT="7553" marB="0" anchor="b">
                    <a:lnL>
                      <a:noFill/>
                    </a:lnL>
                    <a:lnR>
                      <a:noFill/>
                    </a:lnR>
                    <a:lnT>
                      <a:noFill/>
                    </a:lnT>
                    <a:lnB>
                      <a:noFill/>
                    </a:lnB>
                  </a:tcPr>
                </a:tc>
                <a:tc>
                  <a:txBody>
                    <a:bodyPr/>
                    <a:lstStyle/>
                    <a:p>
                      <a:pPr algn="l" fontAlgn="b"/>
                      <a:r>
                        <a:rPr lang="en-GB" sz="1600" b="0" i="0" u="none" strike="noStrike" dirty="0">
                          <a:solidFill>
                            <a:srgbClr val="000000"/>
                          </a:solidFill>
                          <a:effectLst/>
                          <a:latin typeface="Calibri"/>
                        </a:rPr>
                        <a:t>SENT</a:t>
                      </a:r>
                    </a:p>
                  </a:txBody>
                  <a:tcPr marL="7553" marR="7553" marT="7553" marB="0" anchor="b">
                    <a:lnL>
                      <a:noFill/>
                    </a:lnL>
                    <a:lnR>
                      <a:noFill/>
                    </a:lnR>
                    <a:lnT>
                      <a:noFill/>
                    </a:lnT>
                    <a:lnB>
                      <a:noFill/>
                    </a:lnB>
                    <a:solidFill>
                      <a:srgbClr val="9BBB59"/>
                    </a:solidFill>
                  </a:tcPr>
                </a:tc>
                <a:tc>
                  <a:txBody>
                    <a:bodyPr/>
                    <a:lstStyle/>
                    <a:p>
                      <a:pPr algn="l" fontAlgn="b"/>
                      <a:r>
                        <a:rPr lang="en-GB" sz="1600" b="0" i="0" u="none" strike="noStrike" dirty="0">
                          <a:solidFill>
                            <a:srgbClr val="000000"/>
                          </a:solidFill>
                          <a:effectLst/>
                          <a:latin typeface="Calibri"/>
                        </a:rPr>
                        <a:t>Zealand</a:t>
                      </a:r>
                    </a:p>
                  </a:txBody>
                  <a:tcPr marL="7553" marR="7553" marT="7553" marB="0" anchor="b">
                    <a:lnL>
                      <a:noFill/>
                    </a:lnL>
                    <a:lnR>
                      <a:noFill/>
                    </a:lnR>
                    <a:lnT>
                      <a:noFill/>
                    </a:lnT>
                    <a:lnB>
                      <a:noFill/>
                    </a:lnB>
                    <a:solidFill>
                      <a:srgbClr val="FFC000"/>
                    </a:solidFill>
                  </a:tcPr>
                </a:tc>
                <a:tc>
                  <a:txBody>
                    <a:bodyPr/>
                    <a:lstStyle/>
                    <a:p>
                      <a:pPr algn="l" fontAlgn="b"/>
                      <a:r>
                        <a:rPr lang="en-GB" sz="1600" b="0" i="0" u="none" strike="noStrike" dirty="0">
                          <a:solidFill>
                            <a:srgbClr val="000000"/>
                          </a:solidFill>
                          <a:effectLst/>
                          <a:latin typeface="Calibri"/>
                        </a:rPr>
                        <a:t>Returning</a:t>
                      </a:r>
                    </a:p>
                  </a:txBody>
                  <a:tcPr marL="7553" marR="7553" marT="7553" marB="0" anchor="b">
                    <a:lnL>
                      <a:noFill/>
                    </a:lnL>
                    <a:lnR>
                      <a:noFill/>
                    </a:lnR>
                    <a:lnT>
                      <a:noFill/>
                    </a:lnT>
                    <a:lnB>
                      <a:noFill/>
                    </a:lnB>
                    <a:solidFill>
                      <a:srgbClr val="9BBB59"/>
                    </a:solidFill>
                  </a:tcPr>
                </a:tc>
                <a:extLst>
                  <a:ext uri="{0D108BD9-81ED-4DB2-BD59-A6C34878D82A}">
                    <a16:rowId xmlns:a16="http://schemas.microsoft.com/office/drawing/2014/main" val="10006"/>
                  </a:ext>
                </a:extLst>
              </a:tr>
              <a:tr h="242777">
                <a:tc>
                  <a:txBody>
                    <a:bodyPr/>
                    <a:lstStyle/>
                    <a:p>
                      <a:pPr algn="l" fontAlgn="b"/>
                      <a:r>
                        <a:rPr lang="en-GB" sz="1600" b="0" i="0" u="none" strike="noStrike" dirty="0">
                          <a:solidFill>
                            <a:srgbClr val="000000"/>
                          </a:solidFill>
                          <a:effectLst/>
                          <a:latin typeface="Calibri"/>
                        </a:rPr>
                        <a:t>returned</a:t>
                      </a:r>
                    </a:p>
                  </a:txBody>
                  <a:tcPr marL="7553" marR="7553" marT="7553" marB="0" anchor="b">
                    <a:lnL>
                      <a:noFill/>
                    </a:lnL>
                    <a:lnR>
                      <a:noFill/>
                    </a:lnR>
                    <a:lnT>
                      <a:noFill/>
                    </a:lnT>
                    <a:lnB>
                      <a:noFill/>
                    </a:lnB>
                    <a:solidFill>
                      <a:srgbClr val="9BBB59"/>
                    </a:solidFill>
                  </a:tcPr>
                </a:tc>
                <a:tc>
                  <a:txBody>
                    <a:bodyPr/>
                    <a:lstStyle/>
                    <a:p>
                      <a:pPr algn="l" fontAlgn="b"/>
                      <a:r>
                        <a:rPr lang="en-GB" sz="1600" b="0" i="0" u="none" strike="noStrike">
                          <a:solidFill>
                            <a:srgbClr val="000000"/>
                          </a:solidFill>
                          <a:effectLst/>
                          <a:latin typeface="Calibri"/>
                        </a:rPr>
                        <a:t>vessels</a:t>
                      </a:r>
                    </a:p>
                  </a:txBody>
                  <a:tcPr marL="7553" marR="7553" marT="7553" marB="0" anchor="b">
                    <a:lnL>
                      <a:noFill/>
                    </a:lnL>
                    <a:lnR>
                      <a:noFill/>
                    </a:lnR>
                    <a:lnT>
                      <a:noFill/>
                    </a:lnT>
                    <a:lnB>
                      <a:noFill/>
                    </a:lnB>
                  </a:tcPr>
                </a:tc>
                <a:tc>
                  <a:txBody>
                    <a:bodyPr/>
                    <a:lstStyle/>
                    <a:p>
                      <a:pPr algn="l" fontAlgn="b"/>
                      <a:r>
                        <a:rPr lang="en-GB" sz="1600" b="0" i="0" u="none" strike="noStrike" dirty="0">
                          <a:solidFill>
                            <a:srgbClr val="000000"/>
                          </a:solidFill>
                          <a:effectLst/>
                          <a:latin typeface="Calibri"/>
                        </a:rPr>
                        <a:t>attending</a:t>
                      </a:r>
                    </a:p>
                  </a:txBody>
                  <a:tcPr marL="7553" marR="7553" marT="7553" marB="0" anchor="b">
                    <a:lnL>
                      <a:noFill/>
                    </a:lnL>
                    <a:lnR>
                      <a:noFill/>
                    </a:lnR>
                    <a:lnT>
                      <a:noFill/>
                    </a:lnT>
                    <a:lnB>
                      <a:noFill/>
                    </a:lnB>
                    <a:solidFill>
                      <a:srgbClr val="9BBB59"/>
                    </a:solidFill>
                  </a:tcPr>
                </a:tc>
                <a:tc>
                  <a:txBody>
                    <a:bodyPr/>
                    <a:lstStyle/>
                    <a:p>
                      <a:pPr algn="l" fontAlgn="b"/>
                      <a:r>
                        <a:rPr lang="en-GB" sz="1600" b="0" i="0" u="none" strike="noStrike">
                          <a:solidFill>
                            <a:srgbClr val="000000"/>
                          </a:solidFill>
                          <a:effectLst/>
                          <a:latin typeface="Calibri"/>
                        </a:rPr>
                        <a:t>countries</a:t>
                      </a:r>
                    </a:p>
                  </a:txBody>
                  <a:tcPr marL="7553" marR="7553" marT="7553" marB="0" anchor="b">
                    <a:lnL>
                      <a:noFill/>
                    </a:lnL>
                    <a:lnR>
                      <a:noFill/>
                    </a:lnR>
                    <a:lnT>
                      <a:noFill/>
                    </a:lnT>
                    <a:lnB>
                      <a:noFill/>
                    </a:lnB>
                  </a:tcPr>
                </a:tc>
                <a:tc>
                  <a:txBody>
                    <a:bodyPr/>
                    <a:lstStyle/>
                    <a:p>
                      <a:pPr algn="l" fontAlgn="b"/>
                      <a:r>
                        <a:rPr lang="en-GB" sz="1600" b="0" i="0" u="none" strike="noStrike" dirty="0">
                          <a:solidFill>
                            <a:srgbClr val="000000"/>
                          </a:solidFill>
                          <a:effectLst/>
                          <a:latin typeface="Calibri"/>
                        </a:rPr>
                        <a:t>from</a:t>
                      </a:r>
                    </a:p>
                  </a:txBody>
                  <a:tcPr marL="7553" marR="7553" marT="7553" marB="0" anchor="b">
                    <a:lnL>
                      <a:noFill/>
                    </a:lnL>
                    <a:lnR>
                      <a:noFill/>
                    </a:lnR>
                    <a:lnT>
                      <a:noFill/>
                    </a:lnT>
                    <a:lnB>
                      <a:noFill/>
                    </a:lnB>
                  </a:tcPr>
                </a:tc>
                <a:extLst>
                  <a:ext uri="{0D108BD9-81ED-4DB2-BD59-A6C34878D82A}">
                    <a16:rowId xmlns:a16="http://schemas.microsoft.com/office/drawing/2014/main" val="10007"/>
                  </a:ext>
                </a:extLst>
              </a:tr>
              <a:tr h="242777">
                <a:tc>
                  <a:txBody>
                    <a:bodyPr/>
                    <a:lstStyle/>
                    <a:p>
                      <a:pPr algn="l" fontAlgn="b"/>
                      <a:r>
                        <a:rPr lang="en-GB" sz="1600" b="0" i="0" u="none" strike="noStrike">
                          <a:solidFill>
                            <a:srgbClr val="000000"/>
                          </a:solidFill>
                          <a:effectLst/>
                          <a:latin typeface="Calibri"/>
                        </a:rPr>
                        <a:t>are</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from</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Information</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Britain</a:t>
                      </a:r>
                    </a:p>
                  </a:txBody>
                  <a:tcPr marL="7553" marR="7553" marT="7553" marB="0" anchor="b">
                    <a:lnL>
                      <a:noFill/>
                    </a:lnL>
                    <a:lnR>
                      <a:noFill/>
                    </a:lnR>
                    <a:lnT>
                      <a:noFill/>
                    </a:lnT>
                    <a:lnB>
                      <a:noFill/>
                    </a:lnB>
                    <a:solidFill>
                      <a:srgbClr val="DA9694"/>
                    </a:solidFill>
                  </a:tcPr>
                </a:tc>
                <a:tc>
                  <a:txBody>
                    <a:bodyPr/>
                    <a:lstStyle/>
                    <a:p>
                      <a:pPr algn="l" fontAlgn="b"/>
                      <a:r>
                        <a:rPr lang="en-GB" sz="1600" b="0" i="0" u="none" strike="noStrike">
                          <a:solidFill>
                            <a:srgbClr val="000000"/>
                          </a:solidFill>
                          <a:effectLst/>
                          <a:latin typeface="Calibri"/>
                        </a:rPr>
                        <a:t>America</a:t>
                      </a:r>
                    </a:p>
                  </a:txBody>
                  <a:tcPr marL="7553" marR="7553" marT="7553" marB="0" anchor="b">
                    <a:lnL>
                      <a:noFill/>
                    </a:lnL>
                    <a:lnR>
                      <a:noFill/>
                    </a:lnR>
                    <a:lnT>
                      <a:noFill/>
                    </a:lnT>
                    <a:lnB>
                      <a:noFill/>
                    </a:lnB>
                    <a:solidFill>
                      <a:srgbClr val="FFC000"/>
                    </a:solidFill>
                  </a:tcPr>
                </a:tc>
                <a:extLst>
                  <a:ext uri="{0D108BD9-81ED-4DB2-BD59-A6C34878D82A}">
                    <a16:rowId xmlns:a16="http://schemas.microsoft.com/office/drawing/2014/main" val="10008"/>
                  </a:ext>
                </a:extLst>
              </a:tr>
              <a:tr h="242777">
                <a:tc>
                  <a:txBody>
                    <a:bodyPr/>
                    <a:lstStyle/>
                    <a:p>
                      <a:pPr algn="l" fontAlgn="b"/>
                      <a:r>
                        <a:rPr lang="en-GB" sz="1600" b="0" i="0" u="none" strike="noStrike">
                          <a:solidFill>
                            <a:srgbClr val="000000"/>
                          </a:solidFill>
                          <a:effectLst/>
                          <a:latin typeface="Calibri"/>
                        </a:rPr>
                        <a:t>country</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The</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of</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FLOW</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play</a:t>
                      </a:r>
                    </a:p>
                  </a:txBody>
                  <a:tcPr marL="7553" marR="7553" marT="7553" marB="0" anchor="b">
                    <a:lnL>
                      <a:noFill/>
                    </a:lnL>
                    <a:lnR>
                      <a:noFill/>
                    </a:lnR>
                    <a:lnT>
                      <a:noFill/>
                    </a:lnT>
                    <a:lnB>
                      <a:noFill/>
                    </a:lnB>
                  </a:tcPr>
                </a:tc>
                <a:extLst>
                  <a:ext uri="{0D108BD9-81ED-4DB2-BD59-A6C34878D82A}">
                    <a16:rowId xmlns:a16="http://schemas.microsoft.com/office/drawing/2014/main" val="10009"/>
                  </a:ext>
                </a:extLst>
              </a:tr>
              <a:tr h="242777">
                <a:tc>
                  <a:txBody>
                    <a:bodyPr/>
                    <a:lstStyle/>
                    <a:p>
                      <a:pPr algn="l" fontAlgn="b"/>
                      <a:r>
                        <a:rPr lang="en-GB" sz="1600" b="0" i="0" u="none" strike="noStrike">
                          <a:solidFill>
                            <a:srgbClr val="000000"/>
                          </a:solidFill>
                          <a:effectLst/>
                          <a:latin typeface="Calibri"/>
                        </a:rPr>
                        <a:t>return</a:t>
                      </a:r>
                    </a:p>
                  </a:txBody>
                  <a:tcPr marL="7553" marR="7553" marT="7553" marB="0" anchor="b">
                    <a:lnL>
                      <a:noFill/>
                    </a:lnL>
                    <a:lnR>
                      <a:noFill/>
                    </a:lnR>
                    <a:lnT>
                      <a:noFill/>
                    </a:lnT>
                    <a:lnB>
                      <a:noFill/>
                    </a:lnB>
                    <a:solidFill>
                      <a:srgbClr val="9BBB59"/>
                    </a:solidFill>
                  </a:tcPr>
                </a:tc>
                <a:tc>
                  <a:txBody>
                    <a:bodyPr/>
                    <a:lstStyle/>
                    <a:p>
                      <a:pPr algn="l" fontAlgn="b"/>
                      <a:r>
                        <a:rPr lang="en-GB" sz="1600" b="0" i="0" u="none" strike="noStrike">
                          <a:solidFill>
                            <a:srgbClr val="000000"/>
                          </a:solidFill>
                          <a:effectLst/>
                          <a:latin typeface="Calibri"/>
                        </a:rPr>
                        <a:t>of</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British</a:t>
                      </a:r>
                    </a:p>
                  </a:txBody>
                  <a:tcPr marL="7553" marR="7553" marT="7553" marB="0" anchor="b">
                    <a:lnL>
                      <a:noFill/>
                    </a:lnL>
                    <a:lnR>
                      <a:noFill/>
                    </a:lnR>
                    <a:lnT>
                      <a:noFill/>
                    </a:lnT>
                    <a:lnB>
                      <a:noFill/>
                    </a:lnB>
                    <a:solidFill>
                      <a:srgbClr val="DA9694"/>
                    </a:solidFill>
                  </a:tcPr>
                </a:tc>
                <a:tc>
                  <a:txBody>
                    <a:bodyPr/>
                    <a:lstStyle/>
                    <a:p>
                      <a:pPr algn="l" fontAlgn="b"/>
                      <a:r>
                        <a:rPr lang="en-GB" sz="1600" b="0" i="0" u="none" strike="noStrike">
                          <a:solidFill>
                            <a:srgbClr val="000000"/>
                          </a:solidFill>
                          <a:effectLst/>
                          <a:latin typeface="Calibri"/>
                        </a:rPr>
                        <a:t>for</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Jewish</a:t>
                      </a:r>
                    </a:p>
                  </a:txBody>
                  <a:tcPr marL="7553" marR="7553" marT="7553" marB="0" anchor="b">
                    <a:lnL>
                      <a:noFill/>
                    </a:lnL>
                    <a:lnR>
                      <a:noFill/>
                    </a:lnR>
                    <a:lnT>
                      <a:noFill/>
                    </a:lnT>
                    <a:lnB>
                      <a:noFill/>
                    </a:lnB>
                    <a:solidFill>
                      <a:srgbClr val="FFFF00"/>
                    </a:solidFill>
                  </a:tcPr>
                </a:tc>
                <a:extLst>
                  <a:ext uri="{0D108BD9-81ED-4DB2-BD59-A6C34878D82A}">
                    <a16:rowId xmlns:a16="http://schemas.microsoft.com/office/drawing/2014/main" val="10010"/>
                  </a:ext>
                </a:extLst>
              </a:tr>
              <a:tr h="242777">
                <a:tc>
                  <a:txBody>
                    <a:bodyPr/>
                    <a:lstStyle/>
                    <a:p>
                      <a:pPr algn="l" fontAlgn="b"/>
                      <a:r>
                        <a:rPr lang="en-GB" sz="1600" b="0" i="0" u="none" strike="noStrike">
                          <a:solidFill>
                            <a:srgbClr val="000000"/>
                          </a:solidFill>
                          <a:effectLst/>
                          <a:latin typeface="Calibri"/>
                        </a:rPr>
                        <a:t>to</a:t>
                      </a:r>
                    </a:p>
                  </a:txBody>
                  <a:tcPr marL="7553" marR="7553" marT="7553" marB="0" anchor="b">
                    <a:lnL>
                      <a:noFill/>
                    </a:lnL>
                    <a:lnR>
                      <a:noFill/>
                    </a:lnR>
                    <a:lnT>
                      <a:noFill/>
                    </a:lnT>
                    <a:lnB>
                      <a:noFill/>
                    </a:lnB>
                  </a:tcPr>
                </a:tc>
                <a:tc>
                  <a:txBody>
                    <a:bodyPr/>
                    <a:lstStyle/>
                    <a:p>
                      <a:pPr algn="l" fontAlgn="b"/>
                      <a:r>
                        <a:rPr lang="en-GB" sz="1600" b="0" i="0" u="none" strike="noStrike" dirty="0">
                          <a:solidFill>
                            <a:srgbClr val="000000"/>
                          </a:solidFill>
                          <a:effectLst/>
                          <a:latin typeface="Calibri"/>
                        </a:rPr>
                        <a:t>out</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seeking</a:t>
                      </a:r>
                    </a:p>
                  </a:txBody>
                  <a:tcPr marL="7553" marR="7553" marT="7553" marB="0" anchor="b">
                    <a:lnL>
                      <a:noFill/>
                    </a:lnL>
                    <a:lnR>
                      <a:noFill/>
                    </a:lnR>
                    <a:lnT>
                      <a:noFill/>
                    </a:lnT>
                    <a:lnB>
                      <a:noFill/>
                    </a:lnB>
                    <a:solidFill>
                      <a:srgbClr val="9BBB59"/>
                    </a:solidFill>
                  </a:tcPr>
                </a:tc>
                <a:tc>
                  <a:txBody>
                    <a:bodyPr/>
                    <a:lstStyle/>
                    <a:p>
                      <a:pPr algn="l" fontAlgn="b"/>
                      <a:r>
                        <a:rPr lang="en-GB" sz="1600" b="0" i="0" u="none" strike="noStrike">
                          <a:solidFill>
                            <a:srgbClr val="000000"/>
                          </a:solidFill>
                          <a:effectLst/>
                          <a:latin typeface="Calibri"/>
                        </a:rPr>
                        <a:t>would-be</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to</a:t>
                      </a:r>
                    </a:p>
                  </a:txBody>
                  <a:tcPr marL="7553" marR="7553" marT="7553" marB="0" anchor="b">
                    <a:lnL>
                      <a:noFill/>
                    </a:lnL>
                    <a:lnR>
                      <a:noFill/>
                    </a:lnR>
                    <a:lnT>
                      <a:noFill/>
                    </a:lnT>
                    <a:lnB>
                      <a:noFill/>
                    </a:lnB>
                  </a:tcPr>
                </a:tc>
                <a:extLst>
                  <a:ext uri="{0D108BD9-81ED-4DB2-BD59-A6C34878D82A}">
                    <a16:rowId xmlns:a16="http://schemas.microsoft.com/office/drawing/2014/main" val="10011"/>
                  </a:ext>
                </a:extLst>
              </a:tr>
              <a:tr h="242777">
                <a:tc>
                  <a:txBody>
                    <a:bodyPr/>
                    <a:lstStyle/>
                    <a:p>
                      <a:pPr algn="l" fontAlgn="b"/>
                      <a:r>
                        <a:rPr lang="en-GB" sz="1600" b="0" i="0" u="none" strike="noStrike">
                          <a:solidFill>
                            <a:srgbClr val="000000"/>
                          </a:solidFill>
                          <a:effectLst/>
                          <a:latin typeface="Calibri"/>
                        </a:rPr>
                        <a:t>from</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sailed</a:t>
                      </a:r>
                    </a:p>
                  </a:txBody>
                  <a:tcPr marL="7553" marR="7553" marT="7553" marB="0" anchor="b">
                    <a:lnL>
                      <a:noFill/>
                    </a:lnL>
                    <a:lnR>
                      <a:noFill/>
                    </a:lnR>
                    <a:lnT>
                      <a:noFill/>
                    </a:lnT>
                    <a:lnB>
                      <a:noFill/>
                    </a:lnB>
                    <a:solidFill>
                      <a:srgbClr val="9BBB59"/>
                    </a:solidFill>
                  </a:tcPr>
                </a:tc>
                <a:tc>
                  <a:txBody>
                    <a:bodyPr/>
                    <a:lstStyle/>
                    <a:p>
                      <a:pPr algn="l" fontAlgn="b"/>
                      <a:r>
                        <a:rPr lang="en-GB" sz="1600" b="0" i="0" u="none" strike="noStrike">
                          <a:solidFill>
                            <a:srgbClr val="000000"/>
                          </a:solidFill>
                          <a:effectLst/>
                          <a:latin typeface="Calibri"/>
                        </a:rPr>
                        <a:t>Hospitals</a:t>
                      </a:r>
                    </a:p>
                  </a:txBody>
                  <a:tcPr marL="7553" marR="7553" marT="7553" marB="0" anchor="b">
                    <a:lnL>
                      <a:noFill/>
                    </a:lnL>
                    <a:lnR>
                      <a:noFill/>
                    </a:lnR>
                    <a:lnT>
                      <a:noFill/>
                    </a:lnT>
                    <a:lnB>
                      <a:noFill/>
                    </a:lnB>
                  </a:tcPr>
                </a:tc>
                <a:tc>
                  <a:txBody>
                    <a:bodyPr/>
                    <a:lstStyle/>
                    <a:p>
                      <a:pPr algn="l" fontAlgn="b"/>
                      <a:r>
                        <a:rPr lang="en-GB" sz="1600" b="0" i="0" u="none" strike="noStrike" dirty="0">
                          <a:solidFill>
                            <a:srgbClr val="000000"/>
                          </a:solidFill>
                          <a:effectLst/>
                          <a:latin typeface="Calibri"/>
                        </a:rPr>
                        <a:t>fares</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Russian</a:t>
                      </a:r>
                    </a:p>
                  </a:txBody>
                  <a:tcPr marL="7553" marR="7553" marT="7553" marB="0" anchor="b">
                    <a:lnL>
                      <a:noFill/>
                    </a:lnL>
                    <a:lnR>
                      <a:noFill/>
                    </a:lnR>
                    <a:lnT>
                      <a:noFill/>
                    </a:lnT>
                    <a:lnB>
                      <a:noFill/>
                    </a:lnB>
                    <a:solidFill>
                      <a:srgbClr val="FFFF00"/>
                    </a:solidFill>
                  </a:tcPr>
                </a:tc>
                <a:extLst>
                  <a:ext uri="{0D108BD9-81ED-4DB2-BD59-A6C34878D82A}">
                    <a16:rowId xmlns:a16="http://schemas.microsoft.com/office/drawing/2014/main" val="10012"/>
                  </a:ext>
                </a:extLst>
              </a:tr>
              <a:tr h="242777">
                <a:tc>
                  <a:txBody>
                    <a:bodyPr/>
                    <a:lstStyle/>
                    <a:p>
                      <a:pPr algn="l" fontAlgn="b"/>
                      <a:r>
                        <a:rPr lang="en-GB" sz="1600" b="0" i="0" u="none" strike="noStrike">
                          <a:solidFill>
                            <a:srgbClr val="000000"/>
                          </a:solidFill>
                          <a:effectLst/>
                          <a:latin typeface="Calibri"/>
                        </a:rPr>
                        <a:t>all</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sent</a:t>
                      </a:r>
                    </a:p>
                  </a:txBody>
                  <a:tcPr marL="7553" marR="7553" marT="7553" marB="0" anchor="b">
                    <a:lnL>
                      <a:noFill/>
                    </a:lnL>
                    <a:lnR>
                      <a:noFill/>
                    </a:lnR>
                    <a:lnT>
                      <a:noFill/>
                    </a:lnT>
                    <a:lnB>
                      <a:noFill/>
                    </a:lnB>
                    <a:solidFill>
                      <a:srgbClr val="9BBB59"/>
                    </a:solidFill>
                  </a:tcPr>
                </a:tc>
                <a:tc>
                  <a:txBody>
                    <a:bodyPr/>
                    <a:lstStyle/>
                    <a:p>
                      <a:pPr algn="l" fontAlgn="b"/>
                      <a:r>
                        <a:rPr lang="en-GB" sz="1600" b="0" i="0" u="none" strike="noStrike" dirty="0">
                          <a:solidFill>
                            <a:srgbClr val="000000"/>
                          </a:solidFill>
                          <a:effectLst/>
                          <a:latin typeface="Calibri"/>
                        </a:rPr>
                        <a:t>from</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remittances</a:t>
                      </a:r>
                    </a:p>
                  </a:txBody>
                  <a:tcPr marL="7553" marR="7553" marT="7553" marB="0" anchor="b">
                    <a:lnL>
                      <a:noFill/>
                    </a:lnL>
                    <a:lnR>
                      <a:noFill/>
                    </a:lnR>
                    <a:lnT>
                      <a:noFill/>
                    </a:lnT>
                    <a:lnB>
                      <a:noFill/>
                    </a:lnB>
                  </a:tcPr>
                </a:tc>
                <a:tc>
                  <a:txBody>
                    <a:bodyPr/>
                    <a:lstStyle/>
                    <a:p>
                      <a:pPr algn="l" fontAlgn="b"/>
                      <a:r>
                        <a:rPr lang="en-GB" sz="1600" b="0" i="0" u="none" strike="noStrike" dirty="0">
                          <a:solidFill>
                            <a:srgbClr val="000000"/>
                          </a:solidFill>
                          <a:effectLst/>
                          <a:latin typeface="Calibri"/>
                        </a:rPr>
                        <a:t>Italian</a:t>
                      </a:r>
                    </a:p>
                  </a:txBody>
                  <a:tcPr marL="7553" marR="7553" marT="7553" marB="0" anchor="b">
                    <a:lnL>
                      <a:noFill/>
                    </a:lnL>
                    <a:lnR>
                      <a:noFill/>
                    </a:lnR>
                    <a:lnT>
                      <a:noFill/>
                    </a:lnT>
                    <a:lnB>
                      <a:noFill/>
                    </a:lnB>
                    <a:solidFill>
                      <a:srgbClr val="FFFF00"/>
                    </a:solidFill>
                  </a:tcPr>
                </a:tc>
                <a:extLst>
                  <a:ext uri="{0D108BD9-81ED-4DB2-BD59-A6C34878D82A}">
                    <a16:rowId xmlns:a16="http://schemas.microsoft.com/office/drawing/2014/main" val="10013"/>
                  </a:ext>
                </a:extLst>
              </a:tr>
              <a:tr h="242777">
                <a:tc>
                  <a:txBody>
                    <a:bodyPr/>
                    <a:lstStyle/>
                    <a:p>
                      <a:pPr algn="l" fontAlgn="b"/>
                      <a:r>
                        <a:rPr lang="en-GB" sz="1600" b="0" i="0" u="none" strike="noStrike">
                          <a:solidFill>
                            <a:srgbClr val="000000"/>
                          </a:solidFill>
                          <a:effectLst/>
                          <a:latin typeface="Calibri"/>
                        </a:rPr>
                        <a:t>that</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Irish</a:t>
                      </a:r>
                    </a:p>
                  </a:txBody>
                  <a:tcPr marL="7553" marR="7553" marT="7553" marB="0" anchor="b">
                    <a:lnL>
                      <a:noFill/>
                    </a:lnL>
                    <a:lnR>
                      <a:noFill/>
                    </a:lnR>
                    <a:lnT>
                      <a:noFill/>
                    </a:lnT>
                    <a:lnB>
                      <a:noFill/>
                    </a:lnB>
                    <a:solidFill>
                      <a:srgbClr val="FFFF00"/>
                    </a:solidFill>
                  </a:tcPr>
                </a:tc>
                <a:tc>
                  <a:txBody>
                    <a:bodyPr/>
                    <a:lstStyle/>
                    <a:p>
                      <a:pPr algn="l" fontAlgn="b"/>
                      <a:r>
                        <a:rPr lang="en-GB" sz="1600" b="0" i="0" u="none" strike="noStrike">
                          <a:solidFill>
                            <a:srgbClr val="000000"/>
                          </a:solidFill>
                          <a:effectLst/>
                          <a:latin typeface="Calibri"/>
                        </a:rPr>
                        <a:t>are</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Jewish</a:t>
                      </a:r>
                    </a:p>
                  </a:txBody>
                  <a:tcPr marL="7553" marR="7553" marT="7553" marB="0" anchor="b">
                    <a:lnL>
                      <a:noFill/>
                    </a:lnL>
                    <a:lnR>
                      <a:noFill/>
                    </a:lnR>
                    <a:lnT>
                      <a:noFill/>
                    </a:lnT>
                    <a:lnB>
                      <a:noFill/>
                    </a:lnB>
                    <a:solidFill>
                      <a:srgbClr val="FFFF00"/>
                    </a:solidFill>
                  </a:tcPr>
                </a:tc>
                <a:tc>
                  <a:txBody>
                    <a:bodyPr/>
                    <a:lstStyle/>
                    <a:p>
                      <a:pPr algn="l" fontAlgn="b"/>
                      <a:r>
                        <a:rPr lang="en-GB" sz="1600" b="0" i="0" u="none" strike="noStrike" dirty="0">
                          <a:solidFill>
                            <a:srgbClr val="000000"/>
                          </a:solidFill>
                          <a:effectLst/>
                          <a:latin typeface="Calibri"/>
                        </a:rPr>
                        <a:t>nation</a:t>
                      </a:r>
                    </a:p>
                  </a:txBody>
                  <a:tcPr marL="7553" marR="7553" marT="7553" marB="0" anchor="b">
                    <a:lnL>
                      <a:noFill/>
                    </a:lnL>
                    <a:lnR>
                      <a:noFill/>
                    </a:lnR>
                    <a:lnT>
                      <a:noFill/>
                    </a:lnT>
                    <a:lnB>
                      <a:noFill/>
                    </a:lnB>
                  </a:tcPr>
                </a:tc>
                <a:extLst>
                  <a:ext uri="{0D108BD9-81ED-4DB2-BD59-A6C34878D82A}">
                    <a16:rowId xmlns:a16="http://schemas.microsoft.com/office/drawing/2014/main" val="10014"/>
                  </a:ext>
                </a:extLst>
              </a:tr>
              <a:tr h="242777">
                <a:tc>
                  <a:txBody>
                    <a:bodyPr/>
                    <a:lstStyle/>
                    <a:p>
                      <a:pPr algn="l" fontAlgn="b"/>
                      <a:r>
                        <a:rPr lang="en-GB" sz="1600" b="0" i="0" u="none" strike="noStrike">
                          <a:solidFill>
                            <a:srgbClr val="000000"/>
                          </a:solidFill>
                          <a:effectLst/>
                          <a:latin typeface="Calibri"/>
                        </a:rPr>
                        <a:t>were</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who</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out</a:t>
                      </a:r>
                    </a:p>
                  </a:txBody>
                  <a:tcPr marL="7553" marR="7553" marT="7553" marB="0" anchor="b">
                    <a:lnL>
                      <a:noFill/>
                    </a:lnL>
                    <a:lnR>
                      <a:noFill/>
                    </a:lnR>
                    <a:lnT>
                      <a:noFill/>
                    </a:lnT>
                    <a:lnB>
                      <a:noFill/>
                    </a:lnB>
                  </a:tcPr>
                </a:tc>
                <a:tc>
                  <a:txBody>
                    <a:bodyPr/>
                    <a:lstStyle/>
                    <a:p>
                      <a:pPr algn="l" fontAlgn="b"/>
                      <a:r>
                        <a:rPr lang="en-GB" sz="1600" b="0" i="0" u="none" strike="noStrike">
                          <a:solidFill>
                            <a:srgbClr val="000000"/>
                          </a:solidFill>
                          <a:effectLst/>
                          <a:latin typeface="Calibri"/>
                        </a:rPr>
                        <a:t>British</a:t>
                      </a:r>
                    </a:p>
                  </a:txBody>
                  <a:tcPr marL="7553" marR="7553" marT="7553" marB="0" anchor="b">
                    <a:lnL>
                      <a:noFill/>
                    </a:lnL>
                    <a:lnR>
                      <a:noFill/>
                    </a:lnR>
                    <a:lnT>
                      <a:noFill/>
                    </a:lnT>
                    <a:lnB>
                      <a:noFill/>
                    </a:lnB>
                    <a:solidFill>
                      <a:srgbClr val="DA9694"/>
                    </a:solidFill>
                  </a:tcPr>
                </a:tc>
                <a:tc>
                  <a:txBody>
                    <a:bodyPr/>
                    <a:lstStyle/>
                    <a:p>
                      <a:pPr algn="l" fontAlgn="b"/>
                      <a:r>
                        <a:rPr lang="en-GB" sz="1600" b="0" i="0" u="none" strike="noStrike" dirty="0">
                          <a:solidFill>
                            <a:srgbClr val="000000"/>
                          </a:solidFill>
                          <a:effectLst/>
                          <a:latin typeface="Calibri"/>
                        </a:rPr>
                        <a:t>British</a:t>
                      </a:r>
                    </a:p>
                  </a:txBody>
                  <a:tcPr marL="7553" marR="7553" marT="7553" marB="0" anchor="b">
                    <a:lnL>
                      <a:noFill/>
                    </a:lnL>
                    <a:lnR>
                      <a:noFill/>
                    </a:lnR>
                    <a:lnT>
                      <a:noFill/>
                    </a:lnT>
                    <a:lnB>
                      <a:noFill/>
                    </a:lnB>
                    <a:solidFill>
                      <a:srgbClr val="DA9694"/>
                    </a:solidFill>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3148299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FB9A1-428D-8BF1-27AD-56699F104771}"/>
              </a:ext>
            </a:extLst>
          </p:cNvPr>
          <p:cNvSpPr>
            <a:spLocks noGrp="1"/>
          </p:cNvSpPr>
          <p:nvPr>
            <p:ph type="title"/>
          </p:nvPr>
        </p:nvSpPr>
        <p:spPr>
          <a:xfrm>
            <a:off x="581192" y="702156"/>
            <a:ext cx="11029616" cy="903360"/>
          </a:xfrm>
        </p:spPr>
        <p:txBody>
          <a:bodyPr>
            <a:normAutofit/>
          </a:bodyPr>
          <a:lstStyle/>
          <a:p>
            <a:r>
              <a:rPr lang="hr-HR" sz="2800" dirty="0">
                <a:latin typeface="+mn-lt"/>
              </a:rPr>
              <a:t>Concordance lines</a:t>
            </a:r>
            <a:endParaRPr lang="en-GB" sz="2800" dirty="0">
              <a:latin typeface="+mn-lt"/>
            </a:endParaRPr>
          </a:p>
        </p:txBody>
      </p:sp>
      <p:pic>
        <p:nvPicPr>
          <p:cNvPr id="5" name="Content Placeholder 4">
            <a:extLst>
              <a:ext uri="{FF2B5EF4-FFF2-40B4-BE49-F238E27FC236}">
                <a16:creationId xmlns:a16="http://schemas.microsoft.com/office/drawing/2014/main" id="{30B32C56-52CA-1637-8EFE-1CAED98C3CBB}"/>
              </a:ext>
            </a:extLst>
          </p:cNvPr>
          <p:cNvPicPr>
            <a:picLocks noGrp="1" noChangeAspect="1"/>
          </p:cNvPicPr>
          <p:nvPr>
            <p:ph idx="1"/>
          </p:nvPr>
        </p:nvPicPr>
        <p:blipFill>
          <a:blip r:embed="rId2"/>
          <a:stretch>
            <a:fillRect/>
          </a:stretch>
        </p:blipFill>
        <p:spPr>
          <a:xfrm>
            <a:off x="1494212" y="2375852"/>
            <a:ext cx="9431828" cy="2675089"/>
          </a:xfrm>
        </p:spPr>
      </p:pic>
    </p:spTree>
    <p:extLst>
      <p:ext uri="{BB962C8B-B14F-4D97-AF65-F5344CB8AC3E}">
        <p14:creationId xmlns:p14="http://schemas.microsoft.com/office/powerpoint/2010/main" val="3478535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ED5F87-1758-14FE-ADED-DA2E6EDF1276}"/>
              </a:ext>
            </a:extLst>
          </p:cNvPr>
          <p:cNvSpPr>
            <a:spLocks noGrp="1"/>
          </p:cNvSpPr>
          <p:nvPr>
            <p:ph idx="1"/>
          </p:nvPr>
        </p:nvSpPr>
        <p:spPr>
          <a:xfrm>
            <a:off x="581192" y="696036"/>
            <a:ext cx="11029615" cy="5758030"/>
          </a:xfrm>
        </p:spPr>
        <p:txBody>
          <a:bodyPr>
            <a:normAutofit lnSpcReduction="10000"/>
          </a:bodyPr>
          <a:lstStyle/>
          <a:p>
            <a:pPr marL="0" indent="0">
              <a:buNone/>
            </a:pPr>
            <a:r>
              <a:rPr lang="hr-HR" dirty="0" err="1"/>
              <a:t>Discussion</a:t>
            </a:r>
            <a:endParaRPr lang="hr-HR" dirty="0"/>
          </a:p>
          <a:p>
            <a:r>
              <a:rPr lang="hr-HR" sz="2400" dirty="0" err="1"/>
              <a:t>The</a:t>
            </a:r>
            <a:r>
              <a:rPr lang="hr-HR" sz="2400" dirty="0"/>
              <a:t> </a:t>
            </a:r>
            <a:r>
              <a:rPr lang="hr-HR" sz="2400" cap="small" dirty="0">
                <a:highlight>
                  <a:srgbClr val="00FFFF"/>
                </a:highlight>
              </a:rPr>
              <a:t>migrants are liquid </a:t>
            </a:r>
            <a:r>
              <a:rPr lang="hr-HR" sz="2400" dirty="0"/>
              <a:t>metaphor was found in conventionalised form from 1850 onwards. It collocated with </a:t>
            </a:r>
            <a:r>
              <a:rPr lang="hr-HR" sz="2400" i="1" dirty="0"/>
              <a:t>settlers</a:t>
            </a:r>
            <a:r>
              <a:rPr lang="hr-HR" sz="2400" dirty="0"/>
              <a:t>, </a:t>
            </a:r>
            <a:r>
              <a:rPr lang="hr-HR" sz="2400" i="1" dirty="0"/>
              <a:t>emigrants</a:t>
            </a:r>
            <a:r>
              <a:rPr lang="hr-HR" sz="2400" dirty="0"/>
              <a:t>, </a:t>
            </a:r>
            <a:r>
              <a:rPr lang="hr-HR" sz="2400" i="1" dirty="0"/>
              <a:t>migrants</a:t>
            </a:r>
            <a:r>
              <a:rPr lang="hr-HR" sz="2400" dirty="0"/>
              <a:t>, </a:t>
            </a:r>
            <a:r>
              <a:rPr lang="hr-HR" sz="2400" i="1" dirty="0"/>
              <a:t>immigrants</a:t>
            </a:r>
            <a:r>
              <a:rPr lang="hr-HR" sz="2400" dirty="0"/>
              <a:t>, </a:t>
            </a:r>
            <a:r>
              <a:rPr lang="hr-HR" sz="2400" i="1" dirty="0"/>
              <a:t>refugees</a:t>
            </a:r>
            <a:r>
              <a:rPr lang="hr-HR" sz="2400" dirty="0"/>
              <a:t> and </a:t>
            </a:r>
            <a:r>
              <a:rPr lang="hr-HR" sz="2400" i="1" dirty="0"/>
              <a:t>asylum</a:t>
            </a:r>
            <a:r>
              <a:rPr lang="hr-HR" sz="2400" dirty="0"/>
              <a:t> </a:t>
            </a:r>
            <a:r>
              <a:rPr lang="hr-HR" sz="2400" i="1" dirty="0"/>
              <a:t>seekers.</a:t>
            </a:r>
            <a:r>
              <a:rPr lang="hr-HR" sz="2400" dirty="0"/>
              <a:t> The number of lexicalisations increased over time. The greatest number of favourable evaluations is found in the earliest timeperiod (1850-1859). The lowest number of favorable evalutions is found in the most recent period (2000-2018).</a:t>
            </a:r>
          </a:p>
          <a:p>
            <a:r>
              <a:rPr lang="hr-HR" sz="2400" cap="small" dirty="0">
                <a:highlight>
                  <a:srgbClr val="00FFFF"/>
                </a:highlight>
              </a:rPr>
              <a:t>migrants are objects/commodity </a:t>
            </a:r>
            <a:r>
              <a:rPr lang="hr-HR" sz="2400" dirty="0"/>
              <a:t>metaphors were found across the whole time period occuring with reference to </a:t>
            </a:r>
            <a:r>
              <a:rPr lang="hr-HR" sz="2400" i="1" dirty="0"/>
              <a:t>settlers</a:t>
            </a:r>
            <a:r>
              <a:rPr lang="hr-HR" sz="2400" dirty="0"/>
              <a:t>, </a:t>
            </a:r>
            <a:r>
              <a:rPr lang="hr-HR" sz="2400" i="1" dirty="0"/>
              <a:t>emigrants</a:t>
            </a:r>
            <a:r>
              <a:rPr lang="hr-HR" sz="2400" dirty="0"/>
              <a:t>, </a:t>
            </a:r>
            <a:r>
              <a:rPr lang="hr-HR" sz="2400" i="1" dirty="0"/>
              <a:t>immigrants</a:t>
            </a:r>
            <a:r>
              <a:rPr lang="hr-HR" sz="2400" dirty="0"/>
              <a:t> and </a:t>
            </a:r>
            <a:r>
              <a:rPr lang="hr-HR" sz="2400" i="1" dirty="0"/>
              <a:t>refugees</a:t>
            </a:r>
            <a:r>
              <a:rPr lang="hr-HR" sz="2400" dirty="0"/>
              <a:t>. Quite consistent in the number and type of lexicalisations (</a:t>
            </a:r>
            <a:r>
              <a:rPr lang="hr-HR" sz="2400" i="1" dirty="0"/>
              <a:t>carry, removal</a:t>
            </a:r>
            <a:r>
              <a:rPr lang="hr-HR" sz="2400" dirty="0"/>
              <a:t>). The evaluation of migrants changed from favourable or neutral to negative in the later time period.</a:t>
            </a:r>
          </a:p>
          <a:p>
            <a:r>
              <a:rPr lang="hr-HR" sz="2400" cap="small" dirty="0">
                <a:highlight>
                  <a:srgbClr val="00FFFF"/>
                </a:highlight>
              </a:rPr>
              <a:t>animal </a:t>
            </a:r>
            <a:r>
              <a:rPr lang="hr-HR" sz="2400" dirty="0"/>
              <a:t>metaphors were found in conventionalised form in the 1920, 1930 and 2010 subcorpora with a limited number of lexicalisations (e.g., </a:t>
            </a:r>
            <a:r>
              <a:rPr lang="hr-HR" sz="2400" i="1" dirty="0"/>
              <a:t>swarms, flocking</a:t>
            </a:r>
            <a:r>
              <a:rPr lang="hr-HR" sz="2400" dirty="0"/>
              <a:t>), and they collocated only with </a:t>
            </a:r>
            <a:r>
              <a:rPr lang="hr-HR" sz="2400" i="1" dirty="0"/>
              <a:t>refugees up to </a:t>
            </a:r>
            <a:r>
              <a:rPr lang="hr-HR" sz="2400" dirty="0"/>
              <a:t>2010. The evaluation is largely negative. </a:t>
            </a:r>
          </a:p>
          <a:p>
            <a:r>
              <a:rPr lang="hr-HR" sz="2400" dirty="0"/>
              <a:t>The </a:t>
            </a:r>
            <a:r>
              <a:rPr lang="hr-HR" sz="2400" cap="small" dirty="0">
                <a:highlight>
                  <a:srgbClr val="00FFFF"/>
                </a:highlight>
              </a:rPr>
              <a:t>invader </a:t>
            </a:r>
            <a:r>
              <a:rPr lang="hr-HR" sz="2400" dirty="0"/>
              <a:t>or</a:t>
            </a:r>
            <a:r>
              <a:rPr lang="hr-HR" sz="2400" cap="small" dirty="0"/>
              <a:t> </a:t>
            </a:r>
            <a:r>
              <a:rPr lang="hr-HR" sz="2400" cap="small" dirty="0">
                <a:highlight>
                  <a:srgbClr val="00FFFF"/>
                </a:highlight>
              </a:rPr>
              <a:t>enemy </a:t>
            </a:r>
            <a:r>
              <a:rPr lang="hr-HR" sz="2400" dirty="0"/>
              <a:t>metaphor is recent as a conventionalised metaphor, with restricted lexicalisations (e.g., </a:t>
            </a:r>
            <a:r>
              <a:rPr lang="hr-HR" sz="2400" i="1" dirty="0"/>
              <a:t>invasion</a:t>
            </a:r>
            <a:r>
              <a:rPr lang="hr-HR" sz="2400" dirty="0"/>
              <a:t>). Negative evaluation. It only collocated with </a:t>
            </a:r>
            <a:r>
              <a:rPr lang="hr-HR" sz="2400" i="1" dirty="0"/>
              <a:t>refugees</a:t>
            </a:r>
            <a:r>
              <a:rPr lang="hr-HR" sz="2400" dirty="0"/>
              <a:t> and </a:t>
            </a:r>
            <a:r>
              <a:rPr lang="hr-HR" sz="2400" i="1" dirty="0"/>
              <a:t>immigrants</a:t>
            </a:r>
            <a:r>
              <a:rPr lang="hr-HR" sz="2400" dirty="0"/>
              <a:t>. </a:t>
            </a:r>
            <a:endParaRPr lang="en-US" sz="2400" dirty="0"/>
          </a:p>
        </p:txBody>
      </p:sp>
    </p:spTree>
    <p:extLst>
      <p:ext uri="{BB962C8B-B14F-4D97-AF65-F5344CB8AC3E}">
        <p14:creationId xmlns:p14="http://schemas.microsoft.com/office/powerpoint/2010/main" val="3851591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36727" y="573206"/>
            <a:ext cx="5882185" cy="6578220"/>
          </a:xfrm>
        </p:spPr>
        <p:txBody>
          <a:bodyPr>
            <a:noAutofit/>
          </a:bodyPr>
          <a:lstStyle/>
          <a:p>
            <a:pPr marL="0" indent="0">
              <a:buNone/>
            </a:pPr>
            <a:r>
              <a:rPr lang="en-US" sz="2100" dirty="0">
                <a:cs typeface="Adobe Arabic" panose="02040503050201020203" pitchFamily="18" charset="-78"/>
              </a:rPr>
              <a:t>In this presentation, we have chosen to present three papers that analyze figurative language use in public and political discourse as examples of good practice that demonstrate:</a:t>
            </a:r>
            <a:endParaRPr lang="hr-HR" sz="2100" dirty="0">
              <a:cs typeface="Adobe Arabic" panose="02040503050201020203" pitchFamily="18" charset="-78"/>
            </a:endParaRPr>
          </a:p>
          <a:p>
            <a:pPr marL="0" indent="0">
              <a:buNone/>
            </a:pPr>
            <a:endParaRPr lang="en-US" sz="2100" dirty="0">
              <a:cs typeface="Adobe Arabic" panose="02040503050201020203" pitchFamily="18" charset="-78"/>
            </a:endParaRPr>
          </a:p>
          <a:p>
            <a:pPr marL="514350" indent="-514350">
              <a:spcBef>
                <a:spcPts val="0"/>
              </a:spcBef>
              <a:buAutoNum type="arabicPeriod"/>
            </a:pPr>
            <a:r>
              <a:rPr lang="en-US" sz="2100" dirty="0">
                <a:cs typeface="Adobe Arabic" panose="02040503050201020203" pitchFamily="18" charset="-78"/>
              </a:rPr>
              <a:t>How to recognize the topic and problem</a:t>
            </a:r>
            <a:r>
              <a:rPr lang="sr-Latn-RS" sz="2100" dirty="0">
                <a:cs typeface="Adobe Arabic" panose="02040503050201020203" pitchFamily="18" charset="-78"/>
              </a:rPr>
              <a:t>?</a:t>
            </a:r>
          </a:p>
          <a:p>
            <a:pPr marL="514350" indent="-514350">
              <a:spcBef>
                <a:spcPts val="0"/>
              </a:spcBef>
              <a:buAutoNum type="arabicPeriod"/>
            </a:pPr>
            <a:r>
              <a:rPr lang="sr-Latn-RS" sz="2100" dirty="0">
                <a:cs typeface="Adobe Arabic" panose="02040503050201020203" pitchFamily="18" charset="-78"/>
              </a:rPr>
              <a:t>What is the social relevance of this research?</a:t>
            </a:r>
          </a:p>
          <a:p>
            <a:pPr marL="514350" indent="-514350">
              <a:spcBef>
                <a:spcPts val="0"/>
              </a:spcBef>
              <a:buAutoNum type="arabicPeriod"/>
            </a:pPr>
            <a:r>
              <a:rPr lang="en-US" sz="2100" dirty="0">
                <a:cs typeface="Adobe Arabic" panose="02040503050201020203" pitchFamily="18" charset="-78"/>
              </a:rPr>
              <a:t>How to pose research questions</a:t>
            </a:r>
            <a:r>
              <a:rPr lang="sr-Latn-RS" sz="2100" dirty="0">
                <a:cs typeface="Adobe Arabic" panose="02040503050201020203" pitchFamily="18" charset="-78"/>
              </a:rPr>
              <a:t>?</a:t>
            </a:r>
          </a:p>
          <a:p>
            <a:pPr marL="514350" indent="-514350">
              <a:spcBef>
                <a:spcPts val="0"/>
              </a:spcBef>
              <a:buAutoNum type="arabicPeriod"/>
            </a:pPr>
            <a:r>
              <a:rPr lang="en-US" sz="2100" dirty="0">
                <a:cs typeface="Adobe Arabic" panose="02040503050201020203" pitchFamily="18" charset="-78"/>
              </a:rPr>
              <a:t>How to use different theories</a:t>
            </a:r>
            <a:r>
              <a:rPr lang="sr-Latn-RS" sz="2100" dirty="0">
                <a:cs typeface="Adobe Arabic" panose="02040503050201020203" pitchFamily="18" charset="-78"/>
              </a:rPr>
              <a:t> and </a:t>
            </a:r>
            <a:r>
              <a:rPr lang="sr-Latn-RS" sz="2100" dirty="0" smtClean="0">
                <a:cs typeface="Adobe Arabic" panose="02040503050201020203" pitchFamily="18" charset="-78"/>
              </a:rPr>
              <a:t>methods</a:t>
            </a:r>
            <a:r>
              <a:rPr lang="en-US" sz="2100" dirty="0" smtClean="0">
                <a:cs typeface="Adobe Arabic" panose="02040503050201020203" pitchFamily="18" charset="-78"/>
              </a:rPr>
              <a:t> </a:t>
            </a:r>
            <a:r>
              <a:rPr lang="en-US" sz="2100" dirty="0">
                <a:cs typeface="Adobe Arabic" panose="02040503050201020203" pitchFamily="18" charset="-78"/>
              </a:rPr>
              <a:t>for analysis</a:t>
            </a:r>
            <a:r>
              <a:rPr lang="sr-Latn-RS" sz="2100" dirty="0">
                <a:cs typeface="Adobe Arabic" panose="02040503050201020203" pitchFamily="18" charset="-78"/>
              </a:rPr>
              <a:t>?</a:t>
            </a:r>
          </a:p>
          <a:p>
            <a:pPr marL="514350" indent="-514350">
              <a:spcBef>
                <a:spcPts val="0"/>
              </a:spcBef>
              <a:buAutoNum type="arabicPeriod"/>
            </a:pPr>
            <a:r>
              <a:rPr lang="en-US" sz="2100" dirty="0">
                <a:cs typeface="Adobe Arabic" panose="02040503050201020203" pitchFamily="18" charset="-78"/>
              </a:rPr>
              <a:t>How to create a corpus </a:t>
            </a:r>
            <a:r>
              <a:rPr lang="sr-Latn-RS" sz="2100" dirty="0">
                <a:cs typeface="Adobe Arabic" panose="02040503050201020203" pitchFamily="18" charset="-78"/>
              </a:rPr>
              <a:t>and select data </a:t>
            </a:r>
            <a:r>
              <a:rPr lang="en-US" sz="2100" dirty="0">
                <a:cs typeface="Adobe Arabic" panose="02040503050201020203" pitchFamily="18" charset="-78"/>
              </a:rPr>
              <a:t>for analysis</a:t>
            </a:r>
            <a:r>
              <a:rPr lang="sr-Latn-RS" sz="2100" dirty="0">
                <a:cs typeface="Adobe Arabic" panose="02040503050201020203" pitchFamily="18" charset="-78"/>
              </a:rPr>
              <a:t>?</a:t>
            </a:r>
          </a:p>
          <a:p>
            <a:pPr marL="514350" indent="-514350">
              <a:spcBef>
                <a:spcPts val="0"/>
              </a:spcBef>
              <a:buAutoNum type="arabicPeriod"/>
            </a:pPr>
            <a:r>
              <a:rPr lang="en-US" sz="2100" dirty="0">
                <a:cs typeface="Adobe Arabic" panose="02040503050201020203" pitchFamily="18" charset="-78"/>
              </a:rPr>
              <a:t>How to perform the analysis</a:t>
            </a:r>
            <a:r>
              <a:rPr lang="sr-Latn-RS" sz="2100" dirty="0">
                <a:cs typeface="Adobe Arabic" panose="02040503050201020203" pitchFamily="18" charset="-78"/>
              </a:rPr>
              <a:t>?</a:t>
            </a:r>
          </a:p>
          <a:p>
            <a:pPr marL="514350" indent="-514350">
              <a:spcBef>
                <a:spcPts val="0"/>
              </a:spcBef>
              <a:buAutoNum type="arabicPeriod"/>
            </a:pPr>
            <a:r>
              <a:rPr lang="en-US" sz="2100" dirty="0">
                <a:cs typeface="Adobe Arabic" panose="02040503050201020203" pitchFamily="18" charset="-78"/>
              </a:rPr>
              <a:t>What conclusions can be drawn</a:t>
            </a:r>
            <a:r>
              <a:rPr lang="sr-Latn-RS" sz="2100" dirty="0">
                <a:cs typeface="Adobe Arabic" panose="02040503050201020203" pitchFamily="18" charset="-78"/>
              </a:rPr>
              <a:t>?</a:t>
            </a:r>
          </a:p>
          <a:p>
            <a:pPr marL="514350" indent="-514350">
              <a:spcBef>
                <a:spcPts val="0"/>
              </a:spcBef>
              <a:buAutoNum type="arabicPeriod"/>
            </a:pPr>
            <a:r>
              <a:rPr lang="en-US" sz="2100" dirty="0">
                <a:cs typeface="Adobe Arabic" panose="02040503050201020203" pitchFamily="18" charset="-78"/>
              </a:rPr>
              <a:t>How to connect research findings with </a:t>
            </a:r>
            <a:r>
              <a:rPr lang="sr-Latn-RS" sz="2100" dirty="0">
                <a:cs typeface="Adobe Arabic" panose="02040503050201020203" pitchFamily="18" charset="-78"/>
              </a:rPr>
              <a:t>wider</a:t>
            </a:r>
            <a:r>
              <a:rPr lang="en-US" sz="2100" dirty="0">
                <a:cs typeface="Adobe Arabic" panose="02040503050201020203" pitchFamily="18" charset="-78"/>
              </a:rPr>
              <a:t> social context and social responsibility</a:t>
            </a:r>
            <a:r>
              <a:rPr lang="sr-Latn-RS" sz="2100" dirty="0">
                <a:cs typeface="Adobe Arabic" panose="02040503050201020203" pitchFamily="18" charset="-78"/>
              </a:rPr>
              <a:t>?</a:t>
            </a:r>
            <a:endParaRPr lang="en-US" sz="2100" dirty="0">
              <a:cs typeface="Adobe Arabic" panose="02040503050201020203" pitchFamily="18" charset="-78"/>
            </a:endParaRPr>
          </a:p>
        </p:txBody>
      </p:sp>
      <p:sp>
        <p:nvSpPr>
          <p:cNvPr id="5" name="Content Placeholder 4"/>
          <p:cNvSpPr>
            <a:spLocks noGrp="1"/>
          </p:cNvSpPr>
          <p:nvPr>
            <p:ph sz="half" idx="2"/>
          </p:nvPr>
        </p:nvSpPr>
        <p:spPr>
          <a:xfrm>
            <a:off x="6496334" y="395785"/>
            <a:ext cx="5281684" cy="4831309"/>
          </a:xfrm>
        </p:spPr>
        <p:txBody>
          <a:bodyPr>
            <a:normAutofit fontScale="77500" lnSpcReduction="20000"/>
          </a:bodyPr>
          <a:lstStyle/>
          <a:p>
            <a:endParaRPr lang="sr-Latn-RS" sz="2200" dirty="0">
              <a:solidFill>
                <a:schemeClr val="accent2"/>
              </a:solidFill>
              <a:latin typeface="+mj-lt"/>
              <a:cs typeface="Adobe Arabic" panose="02040503050201020203" pitchFamily="18" charset="-78"/>
            </a:endParaRPr>
          </a:p>
          <a:p>
            <a:endParaRPr lang="sr-Latn-RS" sz="2200" dirty="0">
              <a:solidFill>
                <a:schemeClr val="accent2"/>
              </a:solidFill>
              <a:latin typeface="+mj-lt"/>
              <a:cs typeface="Adobe Arabic" panose="02040503050201020203" pitchFamily="18" charset="-78"/>
            </a:endParaRPr>
          </a:p>
          <a:p>
            <a:pPr marL="0" indent="0">
              <a:buNone/>
            </a:pPr>
            <a:endParaRPr lang="sr-Latn-RS" sz="2200" dirty="0">
              <a:solidFill>
                <a:schemeClr val="accent2"/>
              </a:solidFill>
              <a:latin typeface="Adobe Arabic" panose="02040503050201020203" pitchFamily="18" charset="-78"/>
              <a:cs typeface="Adobe Arabic" panose="02040503050201020203" pitchFamily="18" charset="-78"/>
            </a:endParaRPr>
          </a:p>
          <a:p>
            <a:pPr marL="0" indent="0">
              <a:buNone/>
            </a:pPr>
            <a:endParaRPr lang="sr-Latn-RS" sz="3400" dirty="0">
              <a:solidFill>
                <a:schemeClr val="accent2"/>
              </a:solidFill>
              <a:latin typeface="Adobe Arabic" panose="02040503050201020203" pitchFamily="18" charset="-78"/>
              <a:cs typeface="Adobe Arabic" panose="02040503050201020203" pitchFamily="18" charset="-78"/>
            </a:endParaRPr>
          </a:p>
          <a:p>
            <a:pPr marL="0" indent="0">
              <a:buNone/>
            </a:pPr>
            <a:r>
              <a:rPr lang="sr-Latn-RS" sz="2700" dirty="0">
                <a:cs typeface="Adobe Arabic" panose="02040503050201020203" pitchFamily="18" charset="-78"/>
              </a:rPr>
              <a:t>Paper I: </a:t>
            </a:r>
            <a:r>
              <a:rPr lang="en-US" sz="2700" dirty="0" err="1">
                <a:solidFill>
                  <a:schemeClr val="accent2"/>
                </a:solidFill>
                <a:cs typeface="Adobe Arabic" panose="02040503050201020203" pitchFamily="18" charset="-78"/>
              </a:rPr>
              <a:t>Koteyko</a:t>
            </a:r>
            <a:r>
              <a:rPr lang="en-US" sz="2700" dirty="0">
                <a:solidFill>
                  <a:schemeClr val="accent2"/>
                </a:solidFill>
                <a:cs typeface="Adobe Arabic" panose="02040503050201020203" pitchFamily="18" charset="-78"/>
              </a:rPr>
              <a:t>, </a:t>
            </a:r>
            <a:r>
              <a:rPr lang="en-US" sz="2700" dirty="0" err="1">
                <a:solidFill>
                  <a:schemeClr val="accent2"/>
                </a:solidFill>
                <a:cs typeface="Adobe Arabic" panose="02040503050201020203" pitchFamily="18" charset="-78"/>
              </a:rPr>
              <a:t>Nelya</a:t>
            </a:r>
            <a:r>
              <a:rPr lang="en-US" sz="2700" dirty="0">
                <a:solidFill>
                  <a:schemeClr val="accent2"/>
                </a:solidFill>
                <a:cs typeface="Adobe Arabic" panose="02040503050201020203" pitchFamily="18" charset="-78"/>
              </a:rPr>
              <a:t> &amp; </a:t>
            </a:r>
            <a:r>
              <a:rPr lang="en-US" sz="2700" dirty="0" err="1">
                <a:solidFill>
                  <a:schemeClr val="accent2"/>
                </a:solidFill>
                <a:cs typeface="Adobe Arabic" panose="02040503050201020203" pitchFamily="18" charset="-78"/>
              </a:rPr>
              <a:t>Ryazanova</a:t>
            </a:r>
            <a:r>
              <a:rPr lang="en-US" sz="2700" dirty="0">
                <a:solidFill>
                  <a:schemeClr val="accent2"/>
                </a:solidFill>
                <a:cs typeface="Adobe Arabic" panose="02040503050201020203" pitchFamily="18" charset="-78"/>
              </a:rPr>
              <a:t>-Clarke, Lara. (2009). The Path and Building Metaphors in the Speeches of Vladimir Putin: Back to the Future?.  </a:t>
            </a:r>
            <a:r>
              <a:rPr lang="en-US" sz="2700" i="1" dirty="0" err="1">
                <a:solidFill>
                  <a:schemeClr val="accent2"/>
                </a:solidFill>
                <a:cs typeface="Adobe Arabic" panose="02040503050201020203" pitchFamily="18" charset="-78"/>
              </a:rPr>
              <a:t>Slavonica</a:t>
            </a:r>
            <a:r>
              <a:rPr lang="en-US" sz="2700" dirty="0">
                <a:solidFill>
                  <a:schemeClr val="accent2"/>
                </a:solidFill>
                <a:cs typeface="Adobe Arabic" panose="02040503050201020203" pitchFamily="18" charset="-78"/>
              </a:rPr>
              <a:t> 15</a:t>
            </a:r>
            <a:r>
              <a:rPr lang="sr-Latn-RS" sz="2700" dirty="0">
                <a:solidFill>
                  <a:schemeClr val="accent2"/>
                </a:solidFill>
                <a:cs typeface="Adobe Arabic" panose="02040503050201020203" pitchFamily="18" charset="-78"/>
              </a:rPr>
              <a:t>:</a:t>
            </a:r>
            <a:r>
              <a:rPr lang="en-US" sz="2700" dirty="0">
                <a:solidFill>
                  <a:schemeClr val="accent2"/>
                </a:solidFill>
                <a:cs typeface="Adobe Arabic" panose="02040503050201020203" pitchFamily="18" charset="-78"/>
              </a:rPr>
              <a:t> 112-127.</a:t>
            </a:r>
            <a:endParaRPr lang="sr-Latn-RS" sz="2700" dirty="0">
              <a:solidFill>
                <a:schemeClr val="accent2"/>
              </a:solidFill>
              <a:cs typeface="Adobe Arabic" panose="02040503050201020203" pitchFamily="18" charset="-78"/>
            </a:endParaRPr>
          </a:p>
          <a:p>
            <a:pPr marL="0" indent="0">
              <a:buNone/>
            </a:pPr>
            <a:r>
              <a:rPr lang="hr-HR" sz="2700" dirty="0">
                <a:cs typeface="Adobe Arabic" panose="02040503050201020203" pitchFamily="18" charset="-78"/>
              </a:rPr>
              <a:t>Paper II: </a:t>
            </a:r>
            <a:r>
              <a:rPr lang="hr-HR" sz="2700" dirty="0">
                <a:solidFill>
                  <a:schemeClr val="accent2"/>
                </a:solidFill>
                <a:cs typeface="Adobe Arabic" panose="02040503050201020203" pitchFamily="18" charset="-78"/>
              </a:rPr>
              <a:t>Taylor, Charlotte</a:t>
            </a:r>
            <a:r>
              <a:rPr lang="en-US" sz="2700" dirty="0">
                <a:solidFill>
                  <a:schemeClr val="accent2"/>
                </a:solidFill>
                <a:cs typeface="Adobe Arabic" panose="02040503050201020203" pitchFamily="18" charset="-78"/>
              </a:rPr>
              <a:t>. (20</a:t>
            </a:r>
            <a:r>
              <a:rPr lang="hr-HR" sz="2700" dirty="0">
                <a:solidFill>
                  <a:schemeClr val="accent2"/>
                </a:solidFill>
                <a:cs typeface="Adobe Arabic" panose="02040503050201020203" pitchFamily="18" charset="-78"/>
              </a:rPr>
              <a:t>21</a:t>
            </a:r>
            <a:r>
              <a:rPr lang="en-US" sz="2700" dirty="0">
                <a:solidFill>
                  <a:schemeClr val="accent2"/>
                </a:solidFill>
                <a:cs typeface="Adobe Arabic" panose="02040503050201020203" pitchFamily="18" charset="-78"/>
              </a:rPr>
              <a:t>). </a:t>
            </a:r>
            <a:r>
              <a:rPr lang="hr-HR" sz="2700" dirty="0">
                <a:solidFill>
                  <a:schemeClr val="accent2"/>
                </a:solidFill>
                <a:cs typeface="Adobe Arabic" panose="02040503050201020203" pitchFamily="18" charset="-78"/>
              </a:rPr>
              <a:t>Metaphors of migration over time. </a:t>
            </a:r>
            <a:r>
              <a:rPr lang="hr-HR" sz="2700" i="1" dirty="0">
                <a:solidFill>
                  <a:schemeClr val="accent2"/>
                </a:solidFill>
                <a:cs typeface="Adobe Arabic" panose="02040503050201020203" pitchFamily="18" charset="-78"/>
              </a:rPr>
              <a:t>Discourse and society</a:t>
            </a:r>
            <a:r>
              <a:rPr lang="en-US" sz="2700" dirty="0">
                <a:solidFill>
                  <a:schemeClr val="accent2"/>
                </a:solidFill>
                <a:cs typeface="Adobe Arabic" panose="02040503050201020203" pitchFamily="18" charset="-78"/>
              </a:rPr>
              <a:t> </a:t>
            </a:r>
            <a:r>
              <a:rPr lang="hr-HR" sz="2700" dirty="0">
                <a:solidFill>
                  <a:schemeClr val="accent2"/>
                </a:solidFill>
                <a:cs typeface="Adobe Arabic" panose="02040503050201020203" pitchFamily="18" charset="-78"/>
              </a:rPr>
              <a:t>32(4)</a:t>
            </a:r>
            <a:r>
              <a:rPr lang="sr-Latn-RS" sz="2700" dirty="0">
                <a:solidFill>
                  <a:schemeClr val="accent2"/>
                </a:solidFill>
                <a:cs typeface="Adobe Arabic" panose="02040503050201020203" pitchFamily="18" charset="-78"/>
              </a:rPr>
              <a:t>:</a:t>
            </a:r>
            <a:r>
              <a:rPr lang="en-US" sz="2700" dirty="0">
                <a:solidFill>
                  <a:schemeClr val="accent2"/>
                </a:solidFill>
                <a:cs typeface="Adobe Arabic" panose="02040503050201020203" pitchFamily="18" charset="-78"/>
              </a:rPr>
              <a:t> </a:t>
            </a:r>
            <a:r>
              <a:rPr lang="hr-HR" sz="2700" dirty="0">
                <a:solidFill>
                  <a:schemeClr val="accent2"/>
                </a:solidFill>
                <a:cs typeface="Adobe Arabic" panose="02040503050201020203" pitchFamily="18" charset="-78"/>
              </a:rPr>
              <a:t>463-481</a:t>
            </a:r>
            <a:r>
              <a:rPr lang="en-US" sz="2700" dirty="0">
                <a:solidFill>
                  <a:schemeClr val="accent2"/>
                </a:solidFill>
                <a:cs typeface="Adobe Arabic" panose="02040503050201020203" pitchFamily="18" charset="-78"/>
              </a:rPr>
              <a:t>.</a:t>
            </a:r>
            <a:endParaRPr lang="sr-Latn-RS" sz="2700" dirty="0">
              <a:solidFill>
                <a:schemeClr val="accent2"/>
              </a:solidFill>
              <a:cs typeface="Adobe Arabic" panose="02040503050201020203" pitchFamily="18" charset="-78"/>
            </a:endParaRPr>
          </a:p>
          <a:p>
            <a:pPr marL="0" indent="0">
              <a:buNone/>
            </a:pPr>
            <a:r>
              <a:rPr lang="sr-Latn-RS" sz="2700" dirty="0">
                <a:cs typeface="Adobe Arabic" panose="02040503050201020203" pitchFamily="18" charset="-78"/>
              </a:rPr>
              <a:t>Paper III: </a:t>
            </a:r>
            <a:r>
              <a:rPr lang="en-US" sz="2700" dirty="0" err="1">
                <a:solidFill>
                  <a:schemeClr val="accent2"/>
                </a:solidFill>
                <a:cs typeface="Adobe Arabic" panose="02040503050201020203" pitchFamily="18" charset="-78"/>
              </a:rPr>
              <a:t>Šarić</a:t>
            </a:r>
            <a:r>
              <a:rPr lang="en-US" sz="2700" dirty="0">
                <a:solidFill>
                  <a:schemeClr val="accent2"/>
                </a:solidFill>
                <a:cs typeface="Adobe Arabic" panose="02040503050201020203" pitchFamily="18" charset="-78"/>
              </a:rPr>
              <a:t>, </a:t>
            </a:r>
            <a:r>
              <a:rPr lang="en-US" sz="2700" dirty="0" err="1">
                <a:solidFill>
                  <a:schemeClr val="accent2"/>
                </a:solidFill>
                <a:cs typeface="Adobe Arabic" panose="02040503050201020203" pitchFamily="18" charset="-78"/>
              </a:rPr>
              <a:t>Ljiljana</a:t>
            </a:r>
            <a:r>
              <a:rPr lang="en-US" sz="2700" i="1" dirty="0">
                <a:solidFill>
                  <a:schemeClr val="accent2"/>
                </a:solidFill>
                <a:cs typeface="Adobe Arabic" panose="02040503050201020203" pitchFamily="18" charset="-78"/>
              </a:rPr>
              <a:t> </a:t>
            </a:r>
            <a:r>
              <a:rPr lang="en-US" sz="2700" dirty="0">
                <a:solidFill>
                  <a:schemeClr val="accent2"/>
                </a:solidFill>
                <a:cs typeface="Adobe Arabic" panose="02040503050201020203" pitchFamily="18" charset="-78"/>
              </a:rPr>
              <a:t>(2019)</a:t>
            </a:r>
            <a:r>
              <a:rPr lang="sr-Latn-RS" sz="2700" dirty="0">
                <a:solidFill>
                  <a:schemeClr val="accent2"/>
                </a:solidFill>
                <a:cs typeface="Adobe Arabic" panose="02040503050201020203" pitchFamily="18" charset="-78"/>
              </a:rPr>
              <a:t>.</a:t>
            </a:r>
            <a:r>
              <a:rPr lang="en-US" sz="2700" i="1" dirty="0">
                <a:solidFill>
                  <a:schemeClr val="accent2"/>
                </a:solidFill>
                <a:cs typeface="Adobe Arabic" panose="02040503050201020203" pitchFamily="18" charset="-78"/>
              </a:rPr>
              <a:t> </a:t>
            </a:r>
            <a:r>
              <a:rPr lang="en-US" sz="2700" dirty="0">
                <a:solidFill>
                  <a:schemeClr val="accent2"/>
                </a:solidFill>
                <a:cs typeface="Adobe Arabic" panose="02040503050201020203" pitchFamily="18" charset="-78"/>
              </a:rPr>
              <a:t>How to do things with metaphors: The </a:t>
            </a:r>
            <a:r>
              <a:rPr lang="en-US" sz="2700" i="1" dirty="0">
                <a:solidFill>
                  <a:schemeClr val="accent2"/>
                </a:solidFill>
                <a:cs typeface="Adobe Arabic" panose="02040503050201020203" pitchFamily="18" charset="-78"/>
              </a:rPr>
              <a:t>prison of nations </a:t>
            </a:r>
            <a:r>
              <a:rPr lang="en-US" sz="2700" dirty="0">
                <a:solidFill>
                  <a:schemeClr val="accent2"/>
                </a:solidFill>
                <a:cs typeface="Adobe Arabic" panose="02040503050201020203" pitchFamily="18" charset="-78"/>
              </a:rPr>
              <a:t>metaphor in South Slavic online sources</a:t>
            </a:r>
            <a:r>
              <a:rPr lang="sr-Latn-RS" sz="2700" dirty="0">
                <a:solidFill>
                  <a:schemeClr val="accent2"/>
                </a:solidFill>
                <a:cs typeface="Adobe Arabic" panose="02040503050201020203" pitchFamily="18" charset="-78"/>
              </a:rPr>
              <a:t>.</a:t>
            </a:r>
            <a:r>
              <a:rPr lang="en-US" sz="2700" dirty="0">
                <a:solidFill>
                  <a:schemeClr val="accent2"/>
                </a:solidFill>
                <a:cs typeface="Adobe Arabic" panose="02040503050201020203" pitchFamily="18" charset="-78"/>
              </a:rPr>
              <a:t> In </a:t>
            </a:r>
            <a:r>
              <a:rPr lang="sr-Latn-RS" sz="2700" dirty="0">
                <a:solidFill>
                  <a:schemeClr val="accent2"/>
                </a:solidFill>
                <a:cs typeface="Adobe Arabic" panose="02040503050201020203" pitchFamily="18" charset="-78"/>
              </a:rPr>
              <a:t>Mateusz-Milan Stanojević, Ljiljana Šarić eds., </a:t>
            </a:r>
            <a:r>
              <a:rPr lang="sr-Latn-RS" sz="2700" i="1" dirty="0">
                <a:solidFill>
                  <a:schemeClr val="accent2"/>
                </a:solidFill>
                <a:cs typeface="Adobe Arabic" panose="02040503050201020203" pitchFamily="18" charset="-78"/>
              </a:rPr>
              <a:t>Metaphor, Nations and Discourse</a:t>
            </a:r>
            <a:r>
              <a:rPr lang="sr-Latn-RS" sz="2700" dirty="0">
                <a:solidFill>
                  <a:schemeClr val="accent2"/>
                </a:solidFill>
                <a:cs typeface="Adobe Arabic" panose="02040503050201020203" pitchFamily="18" charset="-78"/>
              </a:rPr>
              <a:t>, </a:t>
            </a:r>
            <a:r>
              <a:rPr lang="en-US" sz="2700" dirty="0">
                <a:solidFill>
                  <a:schemeClr val="accent2"/>
                </a:solidFill>
                <a:cs typeface="Adobe Arabic" panose="02040503050201020203" pitchFamily="18" charset="-78"/>
              </a:rPr>
              <a:t>287–321, </a:t>
            </a:r>
            <a:r>
              <a:rPr lang="sr-Latn-RS" sz="2700" dirty="0">
                <a:solidFill>
                  <a:schemeClr val="accent2"/>
                </a:solidFill>
                <a:cs typeface="Adobe Arabic" panose="02040503050201020203" pitchFamily="18" charset="-78"/>
              </a:rPr>
              <a:t>John Benjamins. </a:t>
            </a:r>
            <a:endParaRPr lang="en-US" sz="2700" dirty="0">
              <a:cs typeface="Adobe Arabic" panose="02040503050201020203" pitchFamily="18" charset="-78"/>
            </a:endParaRPr>
          </a:p>
          <a:p>
            <a:endParaRPr lang="en-US" dirty="0"/>
          </a:p>
        </p:txBody>
      </p:sp>
    </p:spTree>
    <p:extLst>
      <p:ext uri="{BB962C8B-B14F-4D97-AF65-F5344CB8AC3E}">
        <p14:creationId xmlns:p14="http://schemas.microsoft.com/office/powerpoint/2010/main" val="4067703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ED5F87-1758-14FE-ADED-DA2E6EDF1276}"/>
              </a:ext>
            </a:extLst>
          </p:cNvPr>
          <p:cNvSpPr>
            <a:spLocks noGrp="1"/>
          </p:cNvSpPr>
          <p:nvPr>
            <p:ph idx="1"/>
          </p:nvPr>
        </p:nvSpPr>
        <p:spPr>
          <a:xfrm>
            <a:off x="581192" y="655093"/>
            <a:ext cx="11029615" cy="5798973"/>
          </a:xfrm>
        </p:spPr>
        <p:txBody>
          <a:bodyPr>
            <a:normAutofit/>
          </a:bodyPr>
          <a:lstStyle/>
          <a:p>
            <a:pPr marL="0" indent="0">
              <a:buNone/>
            </a:pPr>
            <a:r>
              <a:rPr lang="hr-HR" dirty="0" err="1"/>
              <a:t>Discussion</a:t>
            </a:r>
            <a:endParaRPr lang="hr-HR" dirty="0"/>
          </a:p>
          <a:p>
            <a:r>
              <a:rPr lang="hr-HR" sz="2400" dirty="0" err="1"/>
              <a:t>The</a:t>
            </a:r>
            <a:r>
              <a:rPr lang="hr-HR" sz="2400" dirty="0"/>
              <a:t> </a:t>
            </a:r>
            <a:r>
              <a:rPr lang="hr-HR" sz="2400" cap="small" dirty="0">
                <a:highlight>
                  <a:srgbClr val="00FFFF"/>
                </a:highlight>
              </a:rPr>
              <a:t>weight/burden metaphor </a:t>
            </a:r>
            <a:r>
              <a:rPr lang="hr-HR" sz="2400" dirty="0"/>
              <a:t>occurs in conventionalised form in just two decades (1980, 2010) with two lexicalisations </a:t>
            </a:r>
            <a:r>
              <a:rPr lang="nb-NO" sz="2400" dirty="0"/>
              <a:t>(</a:t>
            </a:r>
            <a:r>
              <a:rPr lang="nb-NO" sz="2400" i="1" dirty="0"/>
              <a:t>strain, burden</a:t>
            </a:r>
            <a:r>
              <a:rPr lang="nb-NO" sz="2400" dirty="0"/>
              <a:t>) </a:t>
            </a:r>
            <a:r>
              <a:rPr lang="hr-HR" sz="2400" dirty="0"/>
              <a:t>and is used only with reference to </a:t>
            </a:r>
            <a:r>
              <a:rPr lang="hr-HR" sz="2400" i="1" dirty="0"/>
              <a:t>refugees</a:t>
            </a:r>
            <a:r>
              <a:rPr lang="hr-HR" sz="2400" dirty="0"/>
              <a:t> and </a:t>
            </a:r>
            <a:r>
              <a:rPr lang="hr-HR" sz="2400" i="1" dirty="0"/>
              <a:t>migrants</a:t>
            </a:r>
            <a:r>
              <a:rPr lang="hr-HR" sz="2400" dirty="0"/>
              <a:t>. It occured with a negative evaluation in which migrants were framed in mainly economic terms.</a:t>
            </a:r>
            <a:endParaRPr lang="en-US" sz="2400" dirty="0"/>
          </a:p>
          <a:p>
            <a:r>
              <a:rPr lang="hr-HR" sz="2400" dirty="0"/>
              <a:t>The </a:t>
            </a:r>
            <a:r>
              <a:rPr lang="hr-HR" sz="2400" cap="small" dirty="0">
                <a:highlight>
                  <a:srgbClr val="00FFFF"/>
                </a:highlight>
              </a:rPr>
              <a:t>migrants are guests </a:t>
            </a:r>
            <a:r>
              <a:rPr lang="hr-HR" sz="2400" dirty="0"/>
              <a:t>metaphor shows signs of conventionalisation with two lexicalistions in 1920, 1930, 1950 subcorpora and then a break to 2000; richer lexicalisations appear in the 2010s. It collocates with </a:t>
            </a:r>
            <a:r>
              <a:rPr lang="hr-HR" sz="2400" i="1" dirty="0"/>
              <a:t>migrants</a:t>
            </a:r>
            <a:r>
              <a:rPr lang="hr-HR" sz="2400" dirty="0"/>
              <a:t> and </a:t>
            </a:r>
            <a:r>
              <a:rPr lang="hr-HR" sz="2400" i="1" dirty="0"/>
              <a:t>asylum</a:t>
            </a:r>
            <a:r>
              <a:rPr lang="hr-HR" sz="2400" dirty="0"/>
              <a:t> </a:t>
            </a:r>
            <a:r>
              <a:rPr lang="hr-HR" sz="2400" i="1" dirty="0"/>
              <a:t>seekers</a:t>
            </a:r>
            <a:r>
              <a:rPr lang="hr-HR" sz="2400" dirty="0"/>
              <a:t>. In the earlier periods, migrants were favourably evaluated; in more recent patterns, the metaphor </a:t>
            </a:r>
            <a:r>
              <a:rPr lang="hr-HR" sz="2400" cap="small" dirty="0"/>
              <a:t>migrants are unwelcome guests </a:t>
            </a:r>
            <a:r>
              <a:rPr lang="hr-HR" sz="2400" dirty="0"/>
              <a:t>is frequently found.</a:t>
            </a:r>
          </a:p>
        </p:txBody>
      </p:sp>
    </p:spTree>
    <p:extLst>
      <p:ext uri="{BB962C8B-B14F-4D97-AF65-F5344CB8AC3E}">
        <p14:creationId xmlns:p14="http://schemas.microsoft.com/office/powerpoint/2010/main" val="26224265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669444"/>
          </a:xfrm>
        </p:spPr>
        <p:txBody>
          <a:bodyPr>
            <a:normAutofit/>
          </a:bodyPr>
          <a:lstStyle/>
          <a:p>
            <a:r>
              <a:rPr lang="en-GB" sz="2800" dirty="0">
                <a:latin typeface="+mn-lt"/>
              </a:rPr>
              <a:t>G</a:t>
            </a:r>
            <a:r>
              <a:rPr lang="sr-Latn-RS" sz="2800" dirty="0">
                <a:latin typeface="+mn-lt"/>
              </a:rPr>
              <a:t>uest</a:t>
            </a:r>
            <a:endParaRPr lang="en-GB" sz="2800"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3700015"/>
              </p:ext>
            </p:extLst>
          </p:nvPr>
        </p:nvGraphicFramePr>
        <p:xfrm>
          <a:off x="191071" y="1789675"/>
          <a:ext cx="11737071" cy="1547495"/>
        </p:xfrm>
        <a:graphic>
          <a:graphicData uri="http://schemas.openxmlformats.org/drawingml/2006/table">
            <a:tbl>
              <a:tblPr firstRow="1" bandRow="1">
                <a:tableStyleId>{5C22544A-7EE6-4342-B048-85BDC9FD1C3A}</a:tableStyleId>
              </a:tblPr>
              <a:tblGrid>
                <a:gridCol w="394382">
                  <a:extLst>
                    <a:ext uri="{9D8B030D-6E8A-4147-A177-3AD203B41FA5}">
                      <a16:colId xmlns:a16="http://schemas.microsoft.com/office/drawing/2014/main" val="20000"/>
                    </a:ext>
                  </a:extLst>
                </a:gridCol>
                <a:gridCol w="454870">
                  <a:extLst>
                    <a:ext uri="{9D8B030D-6E8A-4147-A177-3AD203B41FA5}">
                      <a16:colId xmlns:a16="http://schemas.microsoft.com/office/drawing/2014/main" val="20001"/>
                    </a:ext>
                  </a:extLst>
                </a:gridCol>
                <a:gridCol w="452449">
                  <a:extLst>
                    <a:ext uri="{9D8B030D-6E8A-4147-A177-3AD203B41FA5}">
                      <a16:colId xmlns:a16="http://schemas.microsoft.com/office/drawing/2014/main" val="20002"/>
                    </a:ext>
                  </a:extLst>
                </a:gridCol>
                <a:gridCol w="417915">
                  <a:extLst>
                    <a:ext uri="{9D8B030D-6E8A-4147-A177-3AD203B41FA5}">
                      <a16:colId xmlns:a16="http://schemas.microsoft.com/office/drawing/2014/main" val="20003"/>
                    </a:ext>
                  </a:extLst>
                </a:gridCol>
                <a:gridCol w="573206">
                  <a:extLst>
                    <a:ext uri="{9D8B030D-6E8A-4147-A177-3AD203B41FA5}">
                      <a16:colId xmlns:a16="http://schemas.microsoft.com/office/drawing/2014/main" val="20004"/>
                    </a:ext>
                  </a:extLst>
                </a:gridCol>
                <a:gridCol w="613021">
                  <a:extLst>
                    <a:ext uri="{9D8B030D-6E8A-4147-A177-3AD203B41FA5}">
                      <a16:colId xmlns:a16="http://schemas.microsoft.com/office/drawing/2014/main" val="20005"/>
                    </a:ext>
                  </a:extLst>
                </a:gridCol>
                <a:gridCol w="534714">
                  <a:extLst>
                    <a:ext uri="{9D8B030D-6E8A-4147-A177-3AD203B41FA5}">
                      <a16:colId xmlns:a16="http://schemas.microsoft.com/office/drawing/2014/main" val="20006"/>
                    </a:ext>
                  </a:extLst>
                </a:gridCol>
                <a:gridCol w="599178">
                  <a:extLst>
                    <a:ext uri="{9D8B030D-6E8A-4147-A177-3AD203B41FA5}">
                      <a16:colId xmlns:a16="http://schemas.microsoft.com/office/drawing/2014/main" val="20007"/>
                    </a:ext>
                  </a:extLst>
                </a:gridCol>
                <a:gridCol w="586854">
                  <a:extLst>
                    <a:ext uri="{9D8B030D-6E8A-4147-A177-3AD203B41FA5}">
                      <a16:colId xmlns:a16="http://schemas.microsoft.com/office/drawing/2014/main" val="20008"/>
                    </a:ext>
                  </a:extLst>
                </a:gridCol>
                <a:gridCol w="491319">
                  <a:extLst>
                    <a:ext uri="{9D8B030D-6E8A-4147-A177-3AD203B41FA5}">
                      <a16:colId xmlns:a16="http://schemas.microsoft.com/office/drawing/2014/main" val="20009"/>
                    </a:ext>
                  </a:extLst>
                </a:gridCol>
                <a:gridCol w="417949">
                  <a:extLst>
                    <a:ext uri="{9D8B030D-6E8A-4147-A177-3AD203B41FA5}">
                      <a16:colId xmlns:a16="http://schemas.microsoft.com/office/drawing/2014/main" val="20010"/>
                    </a:ext>
                  </a:extLst>
                </a:gridCol>
                <a:gridCol w="512936">
                  <a:extLst>
                    <a:ext uri="{9D8B030D-6E8A-4147-A177-3AD203B41FA5}">
                      <a16:colId xmlns:a16="http://schemas.microsoft.com/office/drawing/2014/main" val="20011"/>
                    </a:ext>
                  </a:extLst>
                </a:gridCol>
                <a:gridCol w="512936">
                  <a:extLst>
                    <a:ext uri="{9D8B030D-6E8A-4147-A177-3AD203B41FA5}">
                      <a16:colId xmlns:a16="http://schemas.microsoft.com/office/drawing/2014/main" val="20012"/>
                    </a:ext>
                  </a:extLst>
                </a:gridCol>
                <a:gridCol w="660529">
                  <a:extLst>
                    <a:ext uri="{9D8B030D-6E8A-4147-A177-3AD203B41FA5}">
                      <a16:colId xmlns:a16="http://schemas.microsoft.com/office/drawing/2014/main" val="20013"/>
                    </a:ext>
                  </a:extLst>
                </a:gridCol>
                <a:gridCol w="512936">
                  <a:extLst>
                    <a:ext uri="{9D8B030D-6E8A-4147-A177-3AD203B41FA5}">
                      <a16:colId xmlns:a16="http://schemas.microsoft.com/office/drawing/2014/main" val="20014"/>
                    </a:ext>
                  </a:extLst>
                </a:gridCol>
                <a:gridCol w="630881">
                  <a:extLst>
                    <a:ext uri="{9D8B030D-6E8A-4147-A177-3AD203B41FA5}">
                      <a16:colId xmlns:a16="http://schemas.microsoft.com/office/drawing/2014/main" val="20015"/>
                    </a:ext>
                  </a:extLst>
                </a:gridCol>
                <a:gridCol w="532263">
                  <a:extLst>
                    <a:ext uri="{9D8B030D-6E8A-4147-A177-3AD203B41FA5}">
                      <a16:colId xmlns:a16="http://schemas.microsoft.com/office/drawing/2014/main" val="20016"/>
                    </a:ext>
                  </a:extLst>
                </a:gridCol>
                <a:gridCol w="436728">
                  <a:extLst>
                    <a:ext uri="{9D8B030D-6E8A-4147-A177-3AD203B41FA5}">
                      <a16:colId xmlns:a16="http://schemas.microsoft.com/office/drawing/2014/main" val="20017"/>
                    </a:ext>
                  </a:extLst>
                </a:gridCol>
                <a:gridCol w="478489">
                  <a:extLst>
                    <a:ext uri="{9D8B030D-6E8A-4147-A177-3AD203B41FA5}">
                      <a16:colId xmlns:a16="http://schemas.microsoft.com/office/drawing/2014/main" val="20018"/>
                    </a:ext>
                  </a:extLst>
                </a:gridCol>
                <a:gridCol w="422264">
                  <a:extLst>
                    <a:ext uri="{9D8B030D-6E8A-4147-A177-3AD203B41FA5}">
                      <a16:colId xmlns:a16="http://schemas.microsoft.com/office/drawing/2014/main" val="20019"/>
                    </a:ext>
                  </a:extLst>
                </a:gridCol>
                <a:gridCol w="709683">
                  <a:extLst>
                    <a:ext uri="{9D8B030D-6E8A-4147-A177-3AD203B41FA5}">
                      <a16:colId xmlns:a16="http://schemas.microsoft.com/office/drawing/2014/main" val="20020"/>
                    </a:ext>
                  </a:extLst>
                </a:gridCol>
                <a:gridCol w="791569">
                  <a:extLst>
                    <a:ext uri="{9D8B030D-6E8A-4147-A177-3AD203B41FA5}">
                      <a16:colId xmlns:a16="http://schemas.microsoft.com/office/drawing/2014/main" val="20021"/>
                    </a:ext>
                  </a:extLst>
                </a:gridCol>
              </a:tblGrid>
              <a:tr h="250190">
                <a:tc>
                  <a:txBody>
                    <a:bodyPr/>
                    <a:lstStyle/>
                    <a:p>
                      <a:pPr>
                        <a:lnSpc>
                          <a:spcPct val="107000"/>
                        </a:lnSpc>
                        <a:spcAft>
                          <a:spcPts val="0"/>
                        </a:spcAft>
                      </a:pPr>
                      <a:r>
                        <a:rPr lang="en-GB" sz="900" dirty="0">
                          <a:effectLst/>
                        </a:rPr>
                        <a:t>1800</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900" dirty="0">
                          <a:effectLst/>
                        </a:rPr>
                        <a:t>1810</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900">
                          <a:effectLst/>
                        </a:rPr>
                        <a:t>1820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900" dirty="0">
                          <a:effectLst/>
                        </a:rPr>
                        <a:t>1830</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1840</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1850</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1860</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1870</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1880</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1890</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1900</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1910</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1920</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1930</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1940</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1950</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1960</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1970</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1980</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1990</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2000</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2010</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0">
                <a:tc>
                  <a:txBody>
                    <a:bodyPr/>
                    <a:lstStyle/>
                    <a:p>
                      <a:pP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dirty="0">
                          <a:effectLst/>
                        </a:rPr>
                        <a:t>invited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dirty="0">
                          <a:effectLst/>
                        </a:rPr>
                        <a:t> invited</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endParaRPr lang="en-GB" sz="1000" dirty="0">
                        <a:effectLst/>
                      </a:endParaRPr>
                    </a:p>
                    <a:p>
                      <a:pP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dirty="0">
                          <a:effectLst/>
                        </a:rPr>
                        <a:t>welcome</a:t>
                      </a:r>
                    </a:p>
                    <a:p>
                      <a:pP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dirty="0">
                          <a:effectLst/>
                        </a:rPr>
                        <a:t>Welcome</a:t>
                      </a:r>
                    </a:p>
                    <a:p>
                      <a:pP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dirty="0">
                          <a:effectLst/>
                        </a:rPr>
                        <a:t>Welcome invited</a:t>
                      </a:r>
                    </a:p>
                    <a:p>
                      <a:pP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dirty="0">
                          <a:effectLst/>
                        </a:rPr>
                        <a:t>guest</a:t>
                      </a:r>
                    </a:p>
                    <a:p>
                      <a:pPr>
                        <a:lnSpc>
                          <a:spcPct val="107000"/>
                        </a:lnSpc>
                        <a:spcAft>
                          <a:spcPts val="0"/>
                        </a:spcAft>
                      </a:pPr>
                      <a:r>
                        <a:rPr lang="en-GB" sz="1000" dirty="0">
                          <a:effectLst/>
                        </a:rPr>
                        <a:t>reception</a:t>
                      </a:r>
                    </a:p>
                    <a:p>
                      <a:pPr>
                        <a:lnSpc>
                          <a:spcPct val="107000"/>
                        </a:lnSpc>
                        <a:spcAft>
                          <a:spcPts val="0"/>
                        </a:spcAft>
                      </a:pPr>
                      <a:r>
                        <a:rPr lang="en-GB" sz="1000" dirty="0">
                          <a:effectLst/>
                        </a:rPr>
                        <a:t>Welcome invited</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dirty="0">
                          <a:effectLst/>
                        </a:rPr>
                        <a:t>welcome</a:t>
                      </a:r>
                    </a:p>
                    <a:p>
                      <a:pPr>
                        <a:lnSpc>
                          <a:spcPct val="107000"/>
                        </a:lnSpc>
                        <a:spcAft>
                          <a:spcPts val="0"/>
                        </a:spcAft>
                      </a:pPr>
                      <a:r>
                        <a:rPr lang="en-GB" sz="1000" dirty="0">
                          <a:effectLst/>
                        </a:rPr>
                        <a:t> invited</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dirty="0">
                          <a:effectLst/>
                        </a:rPr>
                        <a:t> invited</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dirty="0">
                          <a:effectLst/>
                        </a:rPr>
                        <a:t>welcome</a:t>
                      </a:r>
                    </a:p>
                    <a:p>
                      <a:pPr>
                        <a:lnSpc>
                          <a:spcPct val="107000"/>
                        </a:lnSpc>
                        <a:spcAft>
                          <a:spcPts val="0"/>
                        </a:spcAft>
                      </a:pPr>
                      <a:r>
                        <a:rPr lang="en-GB" sz="1000" dirty="0">
                          <a:effectLst/>
                        </a:rPr>
                        <a:t> invited</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000" dirty="0">
                          <a:effectLst/>
                        </a:rPr>
                        <a:t>host</a:t>
                      </a:r>
                    </a:p>
                    <a:p>
                      <a:pPr>
                        <a:lnSpc>
                          <a:spcPct val="107000"/>
                        </a:lnSpc>
                        <a:spcAft>
                          <a:spcPts val="0"/>
                        </a:spcAft>
                      </a:pPr>
                      <a:r>
                        <a:rPr lang="en-GB" sz="1000" dirty="0">
                          <a:effectLst/>
                        </a:rPr>
                        <a:t>hosting</a:t>
                      </a:r>
                    </a:p>
                    <a:p>
                      <a:pPr>
                        <a:lnSpc>
                          <a:spcPct val="107000"/>
                        </a:lnSpc>
                        <a:spcAft>
                          <a:spcPts val="0"/>
                        </a:spcAft>
                      </a:pPr>
                      <a:r>
                        <a:rPr lang="en-GB" sz="1000" dirty="0">
                          <a:effectLst/>
                        </a:rPr>
                        <a:t>overstay</a:t>
                      </a:r>
                    </a:p>
                    <a:p>
                      <a:pPr>
                        <a:lnSpc>
                          <a:spcPct val="107000"/>
                        </a:lnSpc>
                        <a:spcAft>
                          <a:spcPts val="0"/>
                        </a:spcAft>
                      </a:pPr>
                      <a:r>
                        <a:rPr lang="en-GB" sz="1000" dirty="0">
                          <a:effectLst/>
                        </a:rPr>
                        <a:t>reception</a:t>
                      </a:r>
                    </a:p>
                    <a:p>
                      <a:pPr>
                        <a:lnSpc>
                          <a:spcPct val="107000"/>
                        </a:lnSpc>
                        <a:spcAft>
                          <a:spcPts val="0"/>
                        </a:spcAft>
                      </a:pPr>
                      <a:r>
                        <a:rPr lang="en-GB" sz="1000" dirty="0">
                          <a:effectLst/>
                        </a:rPr>
                        <a:t>welcome</a:t>
                      </a:r>
                    </a:p>
                    <a:p>
                      <a:pPr>
                        <a:lnSpc>
                          <a:spcPct val="107000"/>
                        </a:lnSpc>
                        <a:spcAft>
                          <a:spcPts val="0"/>
                        </a:spcAft>
                      </a:pPr>
                      <a:r>
                        <a:rPr lang="en-GB" sz="1000" dirty="0">
                          <a:effectLst/>
                        </a:rPr>
                        <a:t>welcomed</a:t>
                      </a:r>
                    </a:p>
                    <a:p>
                      <a:pPr>
                        <a:lnSpc>
                          <a:spcPct val="107000"/>
                        </a:lnSpc>
                        <a:spcAft>
                          <a:spcPts val="0"/>
                        </a:spcAft>
                      </a:pPr>
                      <a:r>
                        <a:rPr lang="en-GB" sz="1000" dirty="0">
                          <a:effectLst/>
                        </a:rPr>
                        <a:t>Welcoming invited</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bl>
          </a:graphicData>
        </a:graphic>
      </p:graphicFrame>
      <p:sp>
        <p:nvSpPr>
          <p:cNvPr id="3" name="Rectangle 2"/>
          <p:cNvSpPr/>
          <p:nvPr/>
        </p:nvSpPr>
        <p:spPr>
          <a:xfrm>
            <a:off x="11062613" y="2828134"/>
            <a:ext cx="865529" cy="299803"/>
          </a:xfrm>
          <a:prstGeom prst="rect">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8" name="Table 7"/>
          <p:cNvGraphicFramePr>
            <a:graphicFrameLocks noGrp="1"/>
          </p:cNvGraphicFramePr>
          <p:nvPr/>
        </p:nvGraphicFramePr>
        <p:xfrm>
          <a:off x="575671" y="3898231"/>
          <a:ext cx="10486942" cy="1510665"/>
        </p:xfrm>
        <a:graphic>
          <a:graphicData uri="http://schemas.openxmlformats.org/drawingml/2006/table">
            <a:tbl>
              <a:tblPr/>
              <a:tblGrid>
                <a:gridCol w="5578161">
                  <a:extLst>
                    <a:ext uri="{9D8B030D-6E8A-4147-A177-3AD203B41FA5}">
                      <a16:colId xmlns:a16="http://schemas.microsoft.com/office/drawing/2014/main" val="20000"/>
                    </a:ext>
                  </a:extLst>
                </a:gridCol>
                <a:gridCol w="794887">
                  <a:extLst>
                    <a:ext uri="{9D8B030D-6E8A-4147-A177-3AD203B41FA5}">
                      <a16:colId xmlns:a16="http://schemas.microsoft.com/office/drawing/2014/main" val="20001"/>
                    </a:ext>
                  </a:extLst>
                </a:gridCol>
                <a:gridCol w="4113894">
                  <a:extLst>
                    <a:ext uri="{9D8B030D-6E8A-4147-A177-3AD203B41FA5}">
                      <a16:colId xmlns:a16="http://schemas.microsoft.com/office/drawing/2014/main" val="20002"/>
                    </a:ext>
                  </a:extLst>
                </a:gridCol>
              </a:tblGrid>
              <a:tr h="172260">
                <a:tc>
                  <a:txBody>
                    <a:bodyPr/>
                    <a:lstStyle/>
                    <a:p>
                      <a:pPr algn="r" fontAlgn="b"/>
                      <a:r>
                        <a:rPr lang="en-GB" sz="1100" b="0" i="0" u="none" strike="noStrike" dirty="0">
                          <a:solidFill>
                            <a:schemeClr val="tx1"/>
                          </a:solidFill>
                          <a:effectLst/>
                          <a:latin typeface="Courier New" panose="02070309020205020404" pitchFamily="49" charset="0"/>
                          <a:cs typeface="Courier New" panose="02070309020205020404" pitchFamily="49" charset="0"/>
                        </a:rPr>
                        <a:t> </a:t>
                      </a:r>
                      <a:r>
                        <a:rPr lang="en-GB" sz="1100" b="1" i="0" u="none" strike="noStrike" dirty="0">
                          <a:solidFill>
                            <a:schemeClr val="tx1"/>
                          </a:solidFill>
                          <a:effectLst/>
                          <a:latin typeface="Courier New" panose="02070309020205020404" pitchFamily="49" charset="0"/>
                          <a:cs typeface="Courier New" panose="02070309020205020404" pitchFamily="49" charset="0"/>
                        </a:rPr>
                        <a:t>London</a:t>
                      </a:r>
                      <a:r>
                        <a:rPr lang="en-GB" sz="1100" b="0" i="0" u="none" strike="noStrike" dirty="0">
                          <a:solidFill>
                            <a:schemeClr val="tx1"/>
                          </a:solidFill>
                          <a:effectLst/>
                          <a:latin typeface="Courier New" panose="02070309020205020404" pitchFamily="49" charset="0"/>
                          <a:cs typeface="Courier New" panose="02070309020205020404" pitchFamily="49" charset="0"/>
                        </a:rPr>
                        <a:t> has such a </a:t>
                      </a:r>
                      <a:r>
                        <a:rPr lang="en-GB" sz="1100" b="1" i="0" u="none" strike="noStrike" dirty="0">
                          <a:solidFill>
                            <a:srgbClr val="FFC000"/>
                          </a:solidFill>
                          <a:effectLst/>
                          <a:latin typeface="Courier New" panose="02070309020205020404" pitchFamily="49" charset="0"/>
                          <a:cs typeface="Courier New" panose="02070309020205020404" pitchFamily="49" charset="0"/>
                        </a:rPr>
                        <a:t>long and rich history</a:t>
                      </a:r>
                      <a:r>
                        <a:rPr lang="en-GB" sz="1100" b="0" i="0" u="none" strike="noStrike" dirty="0">
                          <a:solidFill>
                            <a:srgbClr val="FFC000"/>
                          </a:solidFill>
                          <a:effectLst/>
                          <a:latin typeface="Courier New" panose="02070309020205020404" pitchFamily="49" charset="0"/>
                          <a:cs typeface="Courier New" panose="02070309020205020404" pitchFamily="49" charset="0"/>
                        </a:rPr>
                        <a:t> </a:t>
                      </a:r>
                      <a:r>
                        <a:rPr lang="en-GB" sz="1100" b="0" i="0" u="none" strike="noStrike" dirty="0">
                          <a:solidFill>
                            <a:schemeClr val="tx1"/>
                          </a:solidFill>
                          <a:effectLst/>
                          <a:latin typeface="Courier New" panose="02070309020205020404" pitchFamily="49" charset="0"/>
                          <a:cs typeface="Courier New" panose="02070309020205020404" pitchFamily="49" charset="0"/>
                        </a:rPr>
                        <a:t>of </a:t>
                      </a:r>
                    </a:p>
                  </a:txBody>
                  <a:tcPr marL="9525" marR="9525" marT="9525" marB="0" anchor="b">
                    <a:lnL>
                      <a:noFill/>
                    </a:lnL>
                    <a:lnR>
                      <a:noFill/>
                    </a:lnR>
                    <a:lnT>
                      <a:noFill/>
                    </a:lnT>
                    <a:lnB>
                      <a:noFill/>
                    </a:lnB>
                  </a:tcPr>
                </a:tc>
                <a:tc>
                  <a:txBody>
                    <a:bodyPr/>
                    <a:lstStyle/>
                    <a:p>
                      <a:pPr algn="r" fontAlgn="b"/>
                      <a:r>
                        <a:rPr lang="en-GB" sz="1100" b="0" i="0" u="none" strike="noStrike">
                          <a:solidFill>
                            <a:schemeClr val="tx1"/>
                          </a:solidFill>
                          <a:effectLst/>
                          <a:latin typeface="Courier New" panose="02070309020205020404" pitchFamily="49" charset="0"/>
                          <a:cs typeface="Courier New" panose="02070309020205020404" pitchFamily="49" charset="0"/>
                        </a:rPr>
                        <a:t>welcoming</a:t>
                      </a:r>
                    </a:p>
                  </a:txBody>
                  <a:tcPr marL="9525" marR="9525" marT="9525" marB="0" anchor="b">
                    <a:lnL>
                      <a:noFill/>
                    </a:lnL>
                    <a:lnR>
                      <a:noFill/>
                    </a:lnR>
                    <a:lnT>
                      <a:noFill/>
                    </a:lnT>
                    <a:lnB>
                      <a:noFill/>
                    </a:lnB>
                  </a:tcPr>
                </a:tc>
                <a:tc>
                  <a:txBody>
                    <a:bodyPr/>
                    <a:lstStyle/>
                    <a:p>
                      <a:pPr algn="l" fontAlgn="b"/>
                      <a:r>
                        <a:rPr lang="en-GB" sz="1100" b="0" i="0" u="none" strike="noStrike">
                          <a:solidFill>
                            <a:schemeClr val="tx1"/>
                          </a:solidFill>
                          <a:effectLst/>
                          <a:latin typeface="Courier New" panose="02070309020205020404" pitchFamily="49" charset="0"/>
                          <a:cs typeface="Courier New" panose="02070309020205020404" pitchFamily="49" charset="0"/>
                        </a:rPr>
                        <a:t>welcoming </a:t>
                      </a:r>
                      <a:r>
                        <a:rPr lang="en-GB" sz="1100" b="1" i="0" u="none" strike="noStrike">
                          <a:solidFill>
                            <a:schemeClr val="tx1"/>
                          </a:solidFill>
                          <a:effectLst/>
                          <a:latin typeface="Courier New" panose="02070309020205020404" pitchFamily="49" charset="0"/>
                          <a:cs typeface="Courier New" panose="02070309020205020404" pitchFamily="49" charset="0"/>
                        </a:rPr>
                        <a:t>immigrants.</a:t>
                      </a:r>
                      <a:r>
                        <a:rPr lang="en-GB" sz="1100" b="0" i="0" u="none" strike="noStrike">
                          <a:solidFill>
                            <a:schemeClr val="tx1"/>
                          </a:solidFill>
                          <a:effectLst/>
                          <a:latin typeface="Courier New" panose="02070309020205020404" pitchFamily="49" charset="0"/>
                          <a:cs typeface="Courier New" panose="02070309020205020404" pitchFamily="49" charset="0"/>
                        </a:rPr>
                        <a:t>  </a:t>
                      </a:r>
                    </a:p>
                  </a:txBody>
                  <a:tcPr marL="9525" marR="9525" marT="9525" marB="0" anchor="b">
                    <a:lnL>
                      <a:noFill/>
                    </a:lnL>
                    <a:lnR>
                      <a:noFill/>
                    </a:lnR>
                    <a:lnT>
                      <a:noFill/>
                    </a:lnT>
                    <a:lnB>
                      <a:noFill/>
                    </a:lnB>
                  </a:tcPr>
                </a:tc>
                <a:extLst>
                  <a:ext uri="{0D108BD9-81ED-4DB2-BD59-A6C34878D82A}">
                    <a16:rowId xmlns:a16="http://schemas.microsoft.com/office/drawing/2014/main" val="10000"/>
                  </a:ext>
                </a:extLst>
              </a:tr>
              <a:tr h="190500">
                <a:tc>
                  <a:txBody>
                    <a:bodyPr/>
                    <a:lstStyle/>
                    <a:p>
                      <a:pPr algn="r" fontAlgn="b"/>
                      <a:r>
                        <a:rPr lang="en-GB" sz="1100" b="0" i="0" u="none" strike="noStrike" dirty="0">
                          <a:solidFill>
                            <a:schemeClr val="tx1"/>
                          </a:solidFill>
                          <a:effectLst/>
                          <a:latin typeface="Courier New" panose="02070309020205020404" pitchFamily="49" charset="0"/>
                          <a:cs typeface="Courier New" panose="02070309020205020404" pitchFamily="49" charset="0"/>
                        </a:rPr>
                        <a:t> told The Times that </a:t>
                      </a:r>
                      <a:r>
                        <a:rPr lang="en-GB" sz="1100" b="1" i="0" u="none" strike="noStrike" dirty="0">
                          <a:solidFill>
                            <a:schemeClr val="tx1"/>
                          </a:solidFill>
                          <a:effectLst/>
                          <a:latin typeface="Courier New" panose="02070309020205020404" pitchFamily="49" charset="0"/>
                          <a:cs typeface="Courier New" panose="02070309020205020404" pitchFamily="49" charset="0"/>
                        </a:rPr>
                        <a:t>Britain</a:t>
                      </a:r>
                      <a:r>
                        <a:rPr lang="en-GB" sz="1100" b="0" i="0" u="none" strike="noStrike" dirty="0">
                          <a:solidFill>
                            <a:schemeClr val="tx1"/>
                          </a:solidFill>
                          <a:effectLst/>
                          <a:latin typeface="Courier New" panose="02070309020205020404" pitchFamily="49" charset="0"/>
                          <a:cs typeface="Courier New" panose="02070309020205020404" pitchFamily="49" charset="0"/>
                        </a:rPr>
                        <a:t> had </a:t>
                      </a:r>
                      <a:r>
                        <a:rPr lang="en-GB" sz="1100" b="0" i="0" u="none" strike="noStrike" dirty="0">
                          <a:solidFill>
                            <a:srgbClr val="FFC000"/>
                          </a:solidFill>
                          <a:effectLst/>
                          <a:latin typeface="Courier New" panose="02070309020205020404" pitchFamily="49" charset="0"/>
                          <a:cs typeface="Courier New" panose="02070309020205020404" pitchFamily="49" charset="0"/>
                        </a:rPr>
                        <a:t>a </a:t>
                      </a:r>
                      <a:r>
                        <a:rPr lang="en-GB" sz="1100" b="1" i="0" u="none" strike="noStrike" dirty="0">
                          <a:solidFill>
                            <a:srgbClr val="FFC000"/>
                          </a:solidFill>
                          <a:effectLst/>
                          <a:latin typeface="Courier New" panose="02070309020205020404" pitchFamily="49" charset="0"/>
                          <a:cs typeface="Courier New" panose="02070309020205020404" pitchFamily="49" charset="0"/>
                        </a:rPr>
                        <a:t>proud history</a:t>
                      </a:r>
                      <a:r>
                        <a:rPr lang="en-GB" sz="1100" b="0" i="0" u="none" strike="noStrike" dirty="0">
                          <a:solidFill>
                            <a:srgbClr val="FFC000"/>
                          </a:solidFill>
                          <a:effectLst/>
                          <a:latin typeface="Courier New" panose="02070309020205020404" pitchFamily="49" charset="0"/>
                          <a:cs typeface="Courier New" panose="02070309020205020404" pitchFamily="49" charset="0"/>
                        </a:rPr>
                        <a:t> </a:t>
                      </a:r>
                      <a:r>
                        <a:rPr lang="en-GB" sz="1100" b="0" i="0" u="none" strike="noStrike" dirty="0">
                          <a:solidFill>
                            <a:schemeClr val="tx1"/>
                          </a:solidFill>
                          <a:effectLst/>
                          <a:latin typeface="Courier New" panose="02070309020205020404" pitchFamily="49" charset="0"/>
                          <a:cs typeface="Courier New" panose="02070309020205020404" pitchFamily="49" charset="0"/>
                        </a:rPr>
                        <a:t>of having </a:t>
                      </a:r>
                    </a:p>
                  </a:txBody>
                  <a:tcPr marL="9525" marR="9525" marT="9525" marB="0" anchor="b">
                    <a:lnL>
                      <a:noFill/>
                    </a:lnL>
                    <a:lnR>
                      <a:noFill/>
                    </a:lnR>
                    <a:lnT>
                      <a:noFill/>
                    </a:lnT>
                    <a:lnB>
                      <a:noFill/>
                    </a:lnB>
                  </a:tcPr>
                </a:tc>
                <a:tc>
                  <a:txBody>
                    <a:bodyPr/>
                    <a:lstStyle/>
                    <a:p>
                      <a:pPr algn="r" fontAlgn="b"/>
                      <a:r>
                        <a:rPr lang="en-GB" sz="1100" b="0" i="0" u="none" strike="noStrike">
                          <a:solidFill>
                            <a:schemeClr val="tx1"/>
                          </a:solidFill>
                          <a:effectLst/>
                          <a:latin typeface="Courier New" panose="02070309020205020404" pitchFamily="49" charset="0"/>
                          <a:cs typeface="Courier New" panose="02070309020205020404" pitchFamily="49" charset="0"/>
                        </a:rPr>
                        <a:t>welcomed</a:t>
                      </a:r>
                    </a:p>
                  </a:txBody>
                  <a:tcPr marL="9525" marR="9525" marT="9525" marB="0" anchor="b">
                    <a:lnL>
                      <a:noFill/>
                    </a:lnL>
                    <a:lnR>
                      <a:noFill/>
                    </a:lnR>
                    <a:lnT>
                      <a:noFill/>
                    </a:lnT>
                    <a:lnB>
                      <a:noFill/>
                    </a:lnB>
                  </a:tcPr>
                </a:tc>
                <a:tc>
                  <a:txBody>
                    <a:bodyPr/>
                    <a:lstStyle/>
                    <a:p>
                      <a:pPr algn="l" fontAlgn="b"/>
                      <a:r>
                        <a:rPr lang="en-GB" sz="1100" b="0" i="0" u="none" strike="noStrike" dirty="0">
                          <a:solidFill>
                            <a:schemeClr val="tx1"/>
                          </a:solidFill>
                          <a:effectLst/>
                          <a:latin typeface="Courier New" panose="02070309020205020404" pitchFamily="49" charset="0"/>
                          <a:cs typeface="Courier New" panose="02070309020205020404" pitchFamily="49" charset="0"/>
                        </a:rPr>
                        <a:t> Jews fleeing the Nazis and must not shut itself </a:t>
                      </a:r>
                    </a:p>
                  </a:txBody>
                  <a:tcPr marL="9525" marR="9525" marT="9525" marB="0" anchor="b">
                    <a:lnL>
                      <a:noFill/>
                    </a:lnL>
                    <a:lnR>
                      <a:noFill/>
                    </a:lnR>
                    <a:lnT>
                      <a:noFill/>
                    </a:lnT>
                    <a:lnB>
                      <a:noFill/>
                    </a:lnB>
                  </a:tcPr>
                </a:tc>
                <a:extLst>
                  <a:ext uri="{0D108BD9-81ED-4DB2-BD59-A6C34878D82A}">
                    <a16:rowId xmlns:a16="http://schemas.microsoft.com/office/drawing/2014/main" val="10001"/>
                  </a:ext>
                </a:extLst>
              </a:tr>
              <a:tr h="190500">
                <a:tc>
                  <a:txBody>
                    <a:bodyPr/>
                    <a:lstStyle/>
                    <a:p>
                      <a:pPr algn="r" fontAlgn="b"/>
                      <a:r>
                        <a:rPr lang="en-GB" sz="1100" b="0" i="0" u="none" strike="noStrike" dirty="0">
                          <a:solidFill>
                            <a:schemeClr val="tx1"/>
                          </a:solidFill>
                          <a:effectLst/>
                          <a:latin typeface="Courier New" panose="02070309020205020404" pitchFamily="49" charset="0"/>
                          <a:cs typeface="Courier New" panose="02070309020205020404" pitchFamily="49" charset="0"/>
                        </a:rPr>
                        <a:t>  "We've got a </a:t>
                      </a:r>
                      <a:r>
                        <a:rPr lang="en-GB" sz="1100" b="1" i="0" u="none" strike="noStrike" dirty="0">
                          <a:solidFill>
                            <a:srgbClr val="FFC000"/>
                          </a:solidFill>
                          <a:effectLst/>
                          <a:latin typeface="Courier New" panose="02070309020205020404" pitchFamily="49" charset="0"/>
                          <a:cs typeface="Courier New" panose="02070309020205020404" pitchFamily="49" charset="0"/>
                        </a:rPr>
                        <a:t>long history </a:t>
                      </a:r>
                      <a:r>
                        <a:rPr lang="en-GB" sz="1100" b="0" i="0" u="none" strike="noStrike" dirty="0">
                          <a:solidFill>
                            <a:schemeClr val="tx1"/>
                          </a:solidFill>
                          <a:effectLst/>
                          <a:latin typeface="Courier New" panose="02070309020205020404" pitchFamily="49" charset="0"/>
                          <a:cs typeface="Courier New" panose="02070309020205020404" pitchFamily="49" charset="0"/>
                        </a:rPr>
                        <a:t>of </a:t>
                      </a:r>
                    </a:p>
                  </a:txBody>
                  <a:tcPr marL="9525" marR="9525" marT="9525" marB="0" anchor="b">
                    <a:lnL>
                      <a:noFill/>
                    </a:lnL>
                    <a:lnR>
                      <a:noFill/>
                    </a:lnR>
                    <a:lnT>
                      <a:noFill/>
                    </a:lnT>
                    <a:lnB>
                      <a:noFill/>
                    </a:lnB>
                  </a:tcPr>
                </a:tc>
                <a:tc>
                  <a:txBody>
                    <a:bodyPr/>
                    <a:lstStyle/>
                    <a:p>
                      <a:pPr algn="r" fontAlgn="b"/>
                      <a:r>
                        <a:rPr lang="en-GB" sz="1100" b="0" i="0" u="none" strike="noStrike">
                          <a:solidFill>
                            <a:schemeClr val="tx1"/>
                          </a:solidFill>
                          <a:effectLst/>
                          <a:latin typeface="Courier New" panose="02070309020205020404" pitchFamily="49" charset="0"/>
                          <a:cs typeface="Courier New" panose="02070309020205020404" pitchFamily="49" charset="0"/>
                        </a:rPr>
                        <a:t>welcoming</a:t>
                      </a:r>
                    </a:p>
                  </a:txBody>
                  <a:tcPr marL="9525" marR="9525" marT="9525" marB="0" anchor="b">
                    <a:lnL>
                      <a:noFill/>
                    </a:lnL>
                    <a:lnR>
                      <a:noFill/>
                    </a:lnR>
                    <a:lnT>
                      <a:noFill/>
                    </a:lnT>
                    <a:lnB>
                      <a:noFill/>
                    </a:lnB>
                  </a:tcPr>
                </a:tc>
                <a:tc>
                  <a:txBody>
                    <a:bodyPr/>
                    <a:lstStyle/>
                    <a:p>
                      <a:pPr algn="l" fontAlgn="b"/>
                      <a:r>
                        <a:rPr lang="en-GB" sz="1100" b="0" i="0" u="none" strike="noStrike">
                          <a:solidFill>
                            <a:schemeClr val="tx1"/>
                          </a:solidFill>
                          <a:effectLst/>
                          <a:latin typeface="Courier New" panose="02070309020205020404" pitchFamily="49" charset="0"/>
                          <a:cs typeface="Courier New" panose="02070309020205020404" pitchFamily="49" charset="0"/>
                        </a:rPr>
                        <a:t> people from disadvantaged backgrounds.</a:t>
                      </a:r>
                    </a:p>
                  </a:txBody>
                  <a:tcPr marL="9525" marR="9525" marT="9525" marB="0" anchor="b">
                    <a:lnL>
                      <a:noFill/>
                    </a:lnL>
                    <a:lnR>
                      <a:noFill/>
                    </a:lnR>
                    <a:lnT>
                      <a:noFill/>
                    </a:lnT>
                    <a:lnB>
                      <a:noFill/>
                    </a:lnB>
                  </a:tcPr>
                </a:tc>
                <a:extLst>
                  <a:ext uri="{0D108BD9-81ED-4DB2-BD59-A6C34878D82A}">
                    <a16:rowId xmlns:a16="http://schemas.microsoft.com/office/drawing/2014/main" val="10002"/>
                  </a:ext>
                </a:extLst>
              </a:tr>
              <a:tr h="190500">
                <a:tc>
                  <a:txBody>
                    <a:bodyPr/>
                    <a:lstStyle/>
                    <a:p>
                      <a:pPr algn="r" fontAlgn="b"/>
                      <a:r>
                        <a:rPr lang="en-GB" sz="1100" b="0" i="0" u="none" strike="noStrike" dirty="0">
                          <a:solidFill>
                            <a:schemeClr val="tx1"/>
                          </a:solidFill>
                          <a:effectLst/>
                          <a:latin typeface="Courier New" panose="02070309020205020404" pitchFamily="49" charset="0"/>
                          <a:cs typeface="Courier New" panose="02070309020205020404" pitchFamily="49" charset="0"/>
                        </a:rPr>
                        <a:t>  May made clear that she did not. "The UK has </a:t>
                      </a:r>
                      <a:r>
                        <a:rPr lang="en-GB" sz="1100" b="1" i="0" u="none" strike="noStrike" dirty="0">
                          <a:solidFill>
                            <a:srgbClr val="FFC000"/>
                          </a:solidFill>
                          <a:effectLst/>
                          <a:latin typeface="Courier New" panose="02070309020205020404" pitchFamily="49" charset="0"/>
                          <a:cs typeface="Courier New" panose="02070309020205020404" pitchFamily="49" charset="0"/>
                        </a:rPr>
                        <a:t>a proud history </a:t>
                      </a:r>
                      <a:r>
                        <a:rPr lang="en-GB" sz="1100" b="0" i="0" u="none" strike="noStrike" dirty="0">
                          <a:solidFill>
                            <a:schemeClr val="tx1"/>
                          </a:solidFill>
                          <a:effectLst/>
                          <a:latin typeface="Courier New" panose="02070309020205020404" pitchFamily="49" charset="0"/>
                          <a:cs typeface="Courier New" panose="02070309020205020404" pitchFamily="49" charset="0"/>
                        </a:rPr>
                        <a:t>of </a:t>
                      </a:r>
                    </a:p>
                  </a:txBody>
                  <a:tcPr marL="9525" marR="9525" marT="9525" marB="0" anchor="b">
                    <a:lnL>
                      <a:noFill/>
                    </a:lnL>
                    <a:lnR>
                      <a:noFill/>
                    </a:lnR>
                    <a:lnT>
                      <a:noFill/>
                    </a:lnT>
                    <a:lnB>
                      <a:noFill/>
                    </a:lnB>
                  </a:tcPr>
                </a:tc>
                <a:tc>
                  <a:txBody>
                    <a:bodyPr/>
                    <a:lstStyle/>
                    <a:p>
                      <a:pPr algn="r" fontAlgn="b"/>
                      <a:r>
                        <a:rPr lang="en-GB" sz="1100" b="0" i="0" u="none" strike="noStrike" dirty="0">
                          <a:solidFill>
                            <a:schemeClr val="tx1"/>
                          </a:solidFill>
                          <a:effectLst/>
                          <a:latin typeface="Courier New" panose="02070309020205020404" pitchFamily="49" charset="0"/>
                          <a:cs typeface="Courier New" panose="02070309020205020404" pitchFamily="49" charset="0"/>
                        </a:rPr>
                        <a:t>welcoming</a:t>
                      </a:r>
                    </a:p>
                  </a:txBody>
                  <a:tcPr marL="9525" marR="9525" marT="9525" marB="0" anchor="b">
                    <a:lnL>
                      <a:noFill/>
                    </a:lnL>
                    <a:lnR>
                      <a:noFill/>
                    </a:lnR>
                    <a:lnT>
                      <a:noFill/>
                    </a:lnT>
                    <a:lnB>
                      <a:noFill/>
                    </a:lnB>
                  </a:tcPr>
                </a:tc>
                <a:tc>
                  <a:txBody>
                    <a:bodyPr/>
                    <a:lstStyle/>
                    <a:p>
                      <a:pPr algn="l" fontAlgn="b"/>
                      <a:r>
                        <a:rPr lang="en-GB" sz="1100" b="0" i="0" u="none" strike="noStrike">
                          <a:solidFill>
                            <a:schemeClr val="tx1"/>
                          </a:solidFill>
                          <a:effectLst/>
                          <a:latin typeface="Courier New" panose="02070309020205020404" pitchFamily="49" charset="0"/>
                          <a:cs typeface="Courier New" panose="02070309020205020404" pitchFamily="49" charset="0"/>
                        </a:rPr>
                        <a:t> people who flee persecution</a:t>
                      </a:r>
                    </a:p>
                  </a:txBody>
                  <a:tcPr marL="9525" marR="9525" marT="9525" marB="0" anchor="b">
                    <a:lnL>
                      <a:noFill/>
                    </a:lnL>
                    <a:lnR>
                      <a:noFill/>
                    </a:lnR>
                    <a:lnT>
                      <a:noFill/>
                    </a:lnT>
                    <a:lnB>
                      <a:noFill/>
                    </a:lnB>
                  </a:tcPr>
                </a:tc>
                <a:extLst>
                  <a:ext uri="{0D108BD9-81ED-4DB2-BD59-A6C34878D82A}">
                    <a16:rowId xmlns:a16="http://schemas.microsoft.com/office/drawing/2014/main" val="10003"/>
                  </a:ext>
                </a:extLst>
              </a:tr>
              <a:tr h="190500">
                <a:tc>
                  <a:txBody>
                    <a:bodyPr/>
                    <a:lstStyle/>
                    <a:p>
                      <a:pPr algn="r" fontAlgn="b"/>
                      <a:r>
                        <a:rPr lang="en-GB" sz="1100" b="0" i="0" u="none" strike="noStrike" dirty="0">
                          <a:solidFill>
                            <a:schemeClr val="tx1"/>
                          </a:solidFill>
                          <a:effectLst/>
                          <a:latin typeface="Courier New" panose="02070309020205020404" pitchFamily="49" charset="0"/>
                          <a:cs typeface="Courier New" panose="02070309020205020404" pitchFamily="49" charset="0"/>
                        </a:rPr>
                        <a:t>if she agreed, Mrs May said that the UK had </a:t>
                      </a:r>
                      <a:r>
                        <a:rPr lang="en-GB" sz="1100" b="1" i="0" u="none" strike="noStrike" dirty="0">
                          <a:solidFill>
                            <a:srgbClr val="FFC000"/>
                          </a:solidFill>
                          <a:effectLst/>
                          <a:latin typeface="Courier New" panose="02070309020205020404" pitchFamily="49" charset="0"/>
                          <a:cs typeface="Courier New" panose="02070309020205020404" pitchFamily="49" charset="0"/>
                        </a:rPr>
                        <a:t>a proud history</a:t>
                      </a:r>
                      <a:r>
                        <a:rPr lang="en-GB" sz="1100" b="0" i="0" u="none" strike="noStrike" dirty="0">
                          <a:solidFill>
                            <a:srgbClr val="FFC000"/>
                          </a:solidFill>
                          <a:effectLst/>
                          <a:latin typeface="Courier New" panose="02070309020205020404" pitchFamily="49" charset="0"/>
                          <a:cs typeface="Courier New" panose="02070309020205020404" pitchFamily="49" charset="0"/>
                        </a:rPr>
                        <a:t> </a:t>
                      </a:r>
                      <a:r>
                        <a:rPr lang="en-GB" sz="1100" b="0" i="0" u="none" strike="noStrike" dirty="0">
                          <a:solidFill>
                            <a:schemeClr val="tx1"/>
                          </a:solidFill>
                          <a:effectLst/>
                          <a:latin typeface="Courier New" panose="02070309020205020404" pitchFamily="49" charset="0"/>
                          <a:cs typeface="Courier New" panose="02070309020205020404" pitchFamily="49" charset="0"/>
                        </a:rPr>
                        <a:t>of </a:t>
                      </a:r>
                    </a:p>
                  </a:txBody>
                  <a:tcPr marL="9525" marR="9525" marT="9525" marB="0" anchor="b">
                    <a:lnL>
                      <a:noFill/>
                    </a:lnL>
                    <a:lnR>
                      <a:noFill/>
                    </a:lnR>
                    <a:lnT>
                      <a:noFill/>
                    </a:lnT>
                    <a:lnB>
                      <a:noFill/>
                    </a:lnB>
                  </a:tcPr>
                </a:tc>
                <a:tc>
                  <a:txBody>
                    <a:bodyPr/>
                    <a:lstStyle/>
                    <a:p>
                      <a:pPr algn="r" fontAlgn="b"/>
                      <a:r>
                        <a:rPr lang="en-GB" sz="1100" b="0" i="0" u="none" strike="noStrike" dirty="0">
                          <a:solidFill>
                            <a:schemeClr val="tx1"/>
                          </a:solidFill>
                          <a:effectLst/>
                          <a:latin typeface="Courier New" panose="02070309020205020404" pitchFamily="49" charset="0"/>
                          <a:cs typeface="Courier New" panose="02070309020205020404" pitchFamily="49" charset="0"/>
                        </a:rPr>
                        <a:t>welcoming</a:t>
                      </a:r>
                    </a:p>
                  </a:txBody>
                  <a:tcPr marL="9525" marR="9525" marT="9525" marB="0" anchor="b">
                    <a:lnL>
                      <a:noFill/>
                    </a:lnL>
                    <a:lnR>
                      <a:noFill/>
                    </a:lnR>
                    <a:lnT>
                      <a:noFill/>
                    </a:lnT>
                    <a:lnB>
                      <a:noFill/>
                    </a:lnB>
                  </a:tcPr>
                </a:tc>
                <a:tc>
                  <a:txBody>
                    <a:bodyPr/>
                    <a:lstStyle/>
                    <a:p>
                      <a:pPr algn="l" fontAlgn="b"/>
                      <a:r>
                        <a:rPr lang="en-GB" sz="1100" b="0" i="0" u="none" strike="noStrike" dirty="0">
                          <a:solidFill>
                            <a:schemeClr val="tx1"/>
                          </a:solidFill>
                          <a:effectLst/>
                          <a:latin typeface="Courier New" panose="02070309020205020404" pitchFamily="49" charset="0"/>
                          <a:cs typeface="Courier New" panose="02070309020205020404" pitchFamily="49" charset="0"/>
                        </a:rPr>
                        <a:t> refugees and economic migrants</a:t>
                      </a:r>
                    </a:p>
                  </a:txBody>
                  <a:tcPr marL="9525" marR="9525" marT="9525" marB="0" anchor="b">
                    <a:lnL>
                      <a:noFill/>
                    </a:lnL>
                    <a:lnR>
                      <a:noFill/>
                    </a:lnR>
                    <a:lnT>
                      <a:noFill/>
                    </a:lnT>
                    <a:lnB>
                      <a:noFill/>
                    </a:lnB>
                  </a:tcPr>
                </a:tc>
                <a:extLst>
                  <a:ext uri="{0D108BD9-81ED-4DB2-BD59-A6C34878D82A}">
                    <a16:rowId xmlns:a16="http://schemas.microsoft.com/office/drawing/2014/main" val="10004"/>
                  </a:ext>
                </a:extLst>
              </a:tr>
              <a:tr h="190500">
                <a:tc>
                  <a:txBody>
                    <a:bodyPr/>
                    <a:lstStyle/>
                    <a:p>
                      <a:pPr algn="r" fontAlgn="b"/>
                      <a:r>
                        <a:rPr lang="en-GB" sz="1100" b="0" i="0" u="none" strike="noStrike" dirty="0">
                          <a:solidFill>
                            <a:schemeClr val="tx1"/>
                          </a:solidFill>
                          <a:effectLst/>
                          <a:latin typeface="Courier New" panose="02070309020205020404" pitchFamily="49" charset="0"/>
                          <a:cs typeface="Courier New" panose="02070309020205020404" pitchFamily="49" charset="0"/>
                        </a:rPr>
                        <a:t>This country has </a:t>
                      </a:r>
                      <a:r>
                        <a:rPr lang="en-GB" sz="1100" b="0" i="0" u="none" strike="noStrike" dirty="0">
                          <a:solidFill>
                            <a:srgbClr val="FFC000"/>
                          </a:solidFill>
                          <a:effectLst/>
                          <a:latin typeface="Courier New" panose="02070309020205020404" pitchFamily="49" charset="0"/>
                          <a:cs typeface="Courier New" panose="02070309020205020404" pitchFamily="49" charset="0"/>
                        </a:rPr>
                        <a:t>a </a:t>
                      </a:r>
                      <a:r>
                        <a:rPr lang="en-GB" sz="1100" b="1" i="0" u="none" strike="noStrike" dirty="0">
                          <a:solidFill>
                            <a:srgbClr val="FFC000"/>
                          </a:solidFill>
                          <a:effectLst/>
                          <a:latin typeface="Courier New" panose="02070309020205020404" pitchFamily="49" charset="0"/>
                          <a:cs typeface="Courier New" panose="02070309020205020404" pitchFamily="49" charset="0"/>
                        </a:rPr>
                        <a:t>proud tradition</a:t>
                      </a:r>
                      <a:r>
                        <a:rPr lang="en-GB" sz="1100" b="0" i="0" u="none" strike="noStrike" dirty="0">
                          <a:solidFill>
                            <a:srgbClr val="FFC000"/>
                          </a:solidFill>
                          <a:effectLst/>
                          <a:latin typeface="Courier New" panose="02070309020205020404" pitchFamily="49" charset="0"/>
                          <a:cs typeface="Courier New" panose="02070309020205020404" pitchFamily="49" charset="0"/>
                        </a:rPr>
                        <a:t> </a:t>
                      </a:r>
                      <a:r>
                        <a:rPr lang="en-GB" sz="1100" b="0" i="0" u="none" strike="noStrike" dirty="0">
                          <a:solidFill>
                            <a:schemeClr val="tx1"/>
                          </a:solidFill>
                          <a:effectLst/>
                          <a:latin typeface="Courier New" panose="02070309020205020404" pitchFamily="49" charset="0"/>
                          <a:cs typeface="Courier New" panose="02070309020205020404" pitchFamily="49" charset="0"/>
                        </a:rPr>
                        <a:t>of </a:t>
                      </a:r>
                    </a:p>
                  </a:txBody>
                  <a:tcPr marL="9525" marR="9525" marT="9525" marB="0" anchor="b">
                    <a:lnL>
                      <a:noFill/>
                    </a:lnL>
                    <a:lnR>
                      <a:noFill/>
                    </a:lnR>
                    <a:lnT>
                      <a:noFill/>
                    </a:lnT>
                    <a:lnB>
                      <a:noFill/>
                    </a:lnB>
                  </a:tcPr>
                </a:tc>
                <a:tc>
                  <a:txBody>
                    <a:bodyPr/>
                    <a:lstStyle/>
                    <a:p>
                      <a:pPr algn="r" fontAlgn="b"/>
                      <a:r>
                        <a:rPr lang="en-GB" sz="1100" b="0" i="0" u="none" strike="noStrike" dirty="0">
                          <a:solidFill>
                            <a:schemeClr val="tx1"/>
                          </a:solidFill>
                          <a:effectLst/>
                          <a:latin typeface="Courier New" panose="02070309020205020404" pitchFamily="49" charset="0"/>
                          <a:cs typeface="Courier New" panose="02070309020205020404" pitchFamily="49" charset="0"/>
                        </a:rPr>
                        <a:t>welcoming</a:t>
                      </a:r>
                    </a:p>
                  </a:txBody>
                  <a:tcPr marL="9525" marR="9525" marT="9525" marB="0" anchor="b">
                    <a:lnL>
                      <a:noFill/>
                    </a:lnL>
                    <a:lnR>
                      <a:noFill/>
                    </a:lnR>
                    <a:lnT>
                      <a:noFill/>
                    </a:lnT>
                    <a:lnB>
                      <a:noFill/>
                    </a:lnB>
                  </a:tcPr>
                </a:tc>
                <a:tc>
                  <a:txBody>
                    <a:bodyPr/>
                    <a:lstStyle/>
                    <a:p>
                      <a:pPr algn="l" fontAlgn="b"/>
                      <a:r>
                        <a:rPr lang="en-GB" sz="1100" b="0" i="0" u="none" strike="noStrike" dirty="0">
                          <a:solidFill>
                            <a:schemeClr val="tx1"/>
                          </a:solidFill>
                          <a:effectLst/>
                          <a:latin typeface="Courier New" panose="02070309020205020404" pitchFamily="49" charset="0"/>
                          <a:cs typeface="Courier New" panose="02070309020205020404" pitchFamily="49" charset="0"/>
                        </a:rPr>
                        <a:t> refugees. But in return, they have to live by </a:t>
                      </a:r>
                    </a:p>
                  </a:txBody>
                  <a:tcPr marL="9525" marR="9525" marT="9525" marB="0" anchor="b">
                    <a:lnL>
                      <a:noFill/>
                    </a:lnL>
                    <a:lnR>
                      <a:noFill/>
                    </a:lnR>
                    <a:lnT>
                      <a:noFill/>
                    </a:lnT>
                    <a:lnB>
                      <a:noFill/>
                    </a:lnB>
                  </a:tcPr>
                </a:tc>
                <a:extLst>
                  <a:ext uri="{0D108BD9-81ED-4DB2-BD59-A6C34878D82A}">
                    <a16:rowId xmlns:a16="http://schemas.microsoft.com/office/drawing/2014/main" val="10005"/>
                  </a:ext>
                </a:extLst>
              </a:tr>
              <a:tr h="190500">
                <a:tc>
                  <a:txBody>
                    <a:bodyPr/>
                    <a:lstStyle/>
                    <a:p>
                      <a:pPr algn="r" fontAlgn="b"/>
                      <a:r>
                        <a:rPr lang="en-GB" sz="1100" b="0" i="0" u="none" strike="noStrike" dirty="0">
                          <a:solidFill>
                            <a:schemeClr val="tx1"/>
                          </a:solidFill>
                          <a:effectLst/>
                          <a:latin typeface="Courier New" panose="02070309020205020404" pitchFamily="49" charset="0"/>
                          <a:cs typeface="Courier New" panose="02070309020205020404" pitchFamily="49" charset="0"/>
                        </a:rPr>
                        <a:t>remind viewers that Britain has </a:t>
                      </a:r>
                      <a:r>
                        <a:rPr lang="en-GB" sz="1100" b="1" i="0" u="none" strike="noStrike" dirty="0">
                          <a:solidFill>
                            <a:schemeClr val="tx1"/>
                          </a:solidFill>
                          <a:effectLst/>
                          <a:latin typeface="Courier New" panose="02070309020205020404" pitchFamily="49" charset="0"/>
                          <a:cs typeface="Courier New" panose="02070309020205020404" pitchFamily="49" charset="0"/>
                        </a:rPr>
                        <a:t>a </a:t>
                      </a:r>
                      <a:r>
                        <a:rPr lang="en-GB" sz="1100" b="1" i="0" u="none" strike="noStrike" dirty="0">
                          <a:solidFill>
                            <a:srgbClr val="FFC000"/>
                          </a:solidFill>
                          <a:effectLst/>
                          <a:latin typeface="Courier New" panose="02070309020205020404" pitchFamily="49" charset="0"/>
                          <a:cs typeface="Courier New" panose="02070309020205020404" pitchFamily="49" charset="0"/>
                        </a:rPr>
                        <a:t>long history</a:t>
                      </a:r>
                      <a:r>
                        <a:rPr lang="en-GB" sz="1100" b="0" i="0" u="none" strike="noStrike" dirty="0">
                          <a:solidFill>
                            <a:srgbClr val="FFC000"/>
                          </a:solidFill>
                          <a:effectLst/>
                          <a:latin typeface="Courier New" panose="02070309020205020404" pitchFamily="49" charset="0"/>
                          <a:cs typeface="Courier New" panose="02070309020205020404" pitchFamily="49" charset="0"/>
                        </a:rPr>
                        <a:t> </a:t>
                      </a:r>
                      <a:r>
                        <a:rPr lang="en-GB" sz="1100" b="0" i="0" u="none" strike="noStrike" dirty="0">
                          <a:solidFill>
                            <a:schemeClr val="tx1"/>
                          </a:solidFill>
                          <a:effectLst/>
                          <a:latin typeface="Courier New" panose="02070309020205020404" pitchFamily="49" charset="0"/>
                          <a:cs typeface="Courier New" panose="02070309020205020404" pitchFamily="49" charset="0"/>
                        </a:rPr>
                        <a:t>of </a:t>
                      </a:r>
                    </a:p>
                  </a:txBody>
                  <a:tcPr marL="9525" marR="9525" marT="9525" marB="0" anchor="b">
                    <a:lnL>
                      <a:noFill/>
                    </a:lnL>
                    <a:lnR>
                      <a:noFill/>
                    </a:lnR>
                    <a:lnT>
                      <a:noFill/>
                    </a:lnT>
                    <a:lnB>
                      <a:noFill/>
                    </a:lnB>
                  </a:tcPr>
                </a:tc>
                <a:tc>
                  <a:txBody>
                    <a:bodyPr/>
                    <a:lstStyle/>
                    <a:p>
                      <a:pPr algn="r" fontAlgn="b"/>
                      <a:r>
                        <a:rPr lang="en-GB" sz="1100" b="0" i="0" u="none" strike="noStrike" dirty="0">
                          <a:solidFill>
                            <a:schemeClr val="tx1"/>
                          </a:solidFill>
                          <a:effectLst/>
                          <a:latin typeface="Courier New" panose="02070309020205020404" pitchFamily="49" charset="0"/>
                          <a:cs typeface="Courier New" panose="02070309020205020404" pitchFamily="49" charset="0"/>
                        </a:rPr>
                        <a:t>welcoming</a:t>
                      </a:r>
                    </a:p>
                  </a:txBody>
                  <a:tcPr marL="9525" marR="9525" marT="9525" marB="0" anchor="b">
                    <a:lnL>
                      <a:noFill/>
                    </a:lnL>
                    <a:lnR>
                      <a:noFill/>
                    </a:lnR>
                    <a:lnT>
                      <a:noFill/>
                    </a:lnT>
                    <a:lnB>
                      <a:noFill/>
                    </a:lnB>
                  </a:tcPr>
                </a:tc>
                <a:tc>
                  <a:txBody>
                    <a:bodyPr/>
                    <a:lstStyle/>
                    <a:p>
                      <a:pPr algn="l" fontAlgn="b"/>
                      <a:r>
                        <a:rPr lang="en-GB" sz="1100" b="0" i="0" u="none" strike="noStrike" dirty="0">
                          <a:solidFill>
                            <a:schemeClr val="tx1"/>
                          </a:solidFill>
                          <a:effectLst/>
                          <a:latin typeface="Courier New" panose="02070309020205020404" pitchFamily="49" charset="0"/>
                          <a:cs typeface="Courier New" panose="02070309020205020404" pitchFamily="49" charset="0"/>
                        </a:rPr>
                        <a:t> those fleeing violence abroad,</a:t>
                      </a:r>
                    </a:p>
                  </a:txBody>
                  <a:tcPr marL="9525" marR="9525" marT="9525" marB="0" anchor="b">
                    <a:lnL>
                      <a:noFill/>
                    </a:lnL>
                    <a:lnR>
                      <a:noFill/>
                    </a:lnR>
                    <a:lnT>
                      <a:noFill/>
                    </a:lnT>
                    <a:lnB>
                      <a:noFill/>
                    </a:lnB>
                  </a:tcPr>
                </a:tc>
                <a:extLst>
                  <a:ext uri="{0D108BD9-81ED-4DB2-BD59-A6C34878D82A}">
                    <a16:rowId xmlns:a16="http://schemas.microsoft.com/office/drawing/2014/main" val="10006"/>
                  </a:ext>
                </a:extLst>
              </a:tr>
              <a:tr h="190500">
                <a:tc>
                  <a:txBody>
                    <a:bodyPr/>
                    <a:lstStyle/>
                    <a:p>
                      <a:pPr algn="r" fontAlgn="b"/>
                      <a:r>
                        <a:rPr lang="en-GB" sz="1100" b="0" i="0" u="none" strike="noStrike" dirty="0">
                          <a:solidFill>
                            <a:schemeClr val="tx1"/>
                          </a:solidFill>
                          <a:effectLst/>
                          <a:latin typeface="Courier New" panose="02070309020205020404" pitchFamily="49" charset="0"/>
                          <a:cs typeface="Courier New" panose="02070309020205020404" pitchFamily="49" charset="0"/>
                        </a:rPr>
                        <a:t>amendment was a promise to honour the </a:t>
                      </a:r>
                      <a:r>
                        <a:rPr lang="en-GB" sz="1100" b="1" i="0" u="none" strike="noStrike" dirty="0">
                          <a:solidFill>
                            <a:srgbClr val="FFC000"/>
                          </a:solidFill>
                          <a:effectLst/>
                          <a:latin typeface="Courier New" panose="02070309020205020404" pitchFamily="49" charset="0"/>
                          <a:cs typeface="Courier New" panose="02070309020205020404" pitchFamily="49" charset="0"/>
                        </a:rPr>
                        <a:t>proud British tradition</a:t>
                      </a:r>
                      <a:r>
                        <a:rPr lang="en-GB" sz="1100" b="0" i="0" u="none" strike="noStrike" dirty="0">
                          <a:solidFill>
                            <a:srgbClr val="FFC000"/>
                          </a:solidFill>
                          <a:effectLst/>
                          <a:latin typeface="Courier New" panose="02070309020205020404" pitchFamily="49" charset="0"/>
                          <a:cs typeface="Courier New" panose="02070309020205020404" pitchFamily="49" charset="0"/>
                        </a:rPr>
                        <a:t> </a:t>
                      </a:r>
                      <a:r>
                        <a:rPr lang="en-GB" sz="1100" b="0" i="0" u="none" strike="noStrike" dirty="0">
                          <a:solidFill>
                            <a:schemeClr val="tx1"/>
                          </a:solidFill>
                          <a:effectLst/>
                          <a:latin typeface="Courier New" panose="02070309020205020404" pitchFamily="49" charset="0"/>
                          <a:cs typeface="Courier New" panose="02070309020205020404" pitchFamily="49" charset="0"/>
                        </a:rPr>
                        <a:t>of </a:t>
                      </a:r>
                    </a:p>
                  </a:txBody>
                  <a:tcPr marL="9525" marR="9525" marT="9525" marB="0" anchor="b">
                    <a:lnL>
                      <a:noFill/>
                    </a:lnL>
                    <a:lnR>
                      <a:noFill/>
                    </a:lnR>
                    <a:lnT>
                      <a:noFill/>
                    </a:lnT>
                    <a:lnB>
                      <a:noFill/>
                    </a:lnB>
                  </a:tcPr>
                </a:tc>
                <a:tc>
                  <a:txBody>
                    <a:bodyPr/>
                    <a:lstStyle/>
                    <a:p>
                      <a:pPr algn="r" fontAlgn="b"/>
                      <a:r>
                        <a:rPr lang="en-GB" sz="1100" b="0" i="0" u="none" strike="noStrike" dirty="0">
                          <a:solidFill>
                            <a:schemeClr val="tx1"/>
                          </a:solidFill>
                          <a:effectLst/>
                          <a:latin typeface="Courier New" panose="02070309020205020404" pitchFamily="49" charset="0"/>
                          <a:cs typeface="Courier New" panose="02070309020205020404" pitchFamily="49" charset="0"/>
                        </a:rPr>
                        <a:t>welcoming</a:t>
                      </a:r>
                    </a:p>
                  </a:txBody>
                  <a:tcPr marL="9525" marR="9525" marT="9525" marB="0" anchor="b">
                    <a:lnL>
                      <a:noFill/>
                    </a:lnL>
                    <a:lnR>
                      <a:noFill/>
                    </a:lnR>
                    <a:lnT>
                      <a:noFill/>
                    </a:lnT>
                    <a:lnB>
                      <a:noFill/>
                    </a:lnB>
                  </a:tcPr>
                </a:tc>
                <a:tc>
                  <a:txBody>
                    <a:bodyPr/>
                    <a:lstStyle/>
                    <a:p>
                      <a:pPr algn="l" fontAlgn="b"/>
                      <a:r>
                        <a:rPr lang="en-GB" sz="1100" b="0" i="0" u="none" strike="noStrike" dirty="0">
                          <a:solidFill>
                            <a:schemeClr val="tx1"/>
                          </a:solidFill>
                          <a:effectLst/>
                          <a:latin typeface="Courier New" panose="02070309020205020404" pitchFamily="49" charset="0"/>
                          <a:cs typeface="Courier New" panose="02070309020205020404" pitchFamily="49" charset="0"/>
                        </a:rPr>
                        <a:t> those most in need. </a:t>
                      </a:r>
                    </a:p>
                  </a:txBody>
                  <a:tcPr marL="9525" marR="9525" marT="9525" marB="0" anchor="b">
                    <a:lnL>
                      <a:noFill/>
                    </a:lnL>
                    <a:lnR>
                      <a:noFill/>
                    </a:lnR>
                    <a:lnT>
                      <a:noFill/>
                    </a:lnT>
                    <a:lnB>
                      <a:noFill/>
                    </a:lnB>
                  </a:tcPr>
                </a:tc>
                <a:extLst>
                  <a:ext uri="{0D108BD9-81ED-4DB2-BD59-A6C34878D82A}">
                    <a16:rowId xmlns:a16="http://schemas.microsoft.com/office/drawing/2014/main" val="10007"/>
                  </a:ext>
                </a:extLst>
              </a:tr>
            </a:tbl>
          </a:graphicData>
        </a:graphic>
      </p:graphicFrame>
      <p:sp>
        <p:nvSpPr>
          <p:cNvPr id="5" name="TextBox 4">
            <a:extLst>
              <a:ext uri="{FF2B5EF4-FFF2-40B4-BE49-F238E27FC236}">
                <a16:creationId xmlns:a16="http://schemas.microsoft.com/office/drawing/2014/main" id="{3F07E95E-B95B-497A-64BC-250FCDDB99B6}"/>
              </a:ext>
            </a:extLst>
          </p:cNvPr>
          <p:cNvSpPr txBox="1"/>
          <p:nvPr/>
        </p:nvSpPr>
        <p:spPr>
          <a:xfrm>
            <a:off x="581192" y="5943600"/>
            <a:ext cx="10582994" cy="954107"/>
          </a:xfrm>
          <a:prstGeom prst="rect">
            <a:avLst/>
          </a:prstGeom>
          <a:noFill/>
        </p:spPr>
        <p:txBody>
          <a:bodyPr wrap="square" rtlCol="0">
            <a:spAutoFit/>
          </a:bodyPr>
          <a:lstStyle/>
          <a:p>
            <a:r>
              <a:rPr lang="hr-HR" sz="1400" dirty="0">
                <a:highlight>
                  <a:srgbClr val="FFFF00"/>
                </a:highlight>
                <a:latin typeface="Courier New" panose="02070309020205020404" pitchFamily="49" charset="0"/>
                <a:cs typeface="Courier New" panose="02070309020205020404" pitchFamily="49" charset="0"/>
              </a:rPr>
              <a:t>Overstay</a:t>
            </a:r>
          </a:p>
          <a:p>
            <a:r>
              <a:rPr lang="en-GB" sz="1400" dirty="0">
                <a:latin typeface="Courier New" panose="02070309020205020404" pitchFamily="49" charset="0"/>
                <a:cs typeface="Courier New" panose="02070309020205020404" pitchFamily="49" charset="0"/>
              </a:rPr>
              <a:t>[the Prime Minister] also refused further demands to streamline the British visa system unless he agreed that India should do more to take back more </a:t>
            </a:r>
            <a:r>
              <a:rPr lang="en-GB" sz="1400" b="1" dirty="0">
                <a:solidFill>
                  <a:srgbClr val="FFC000"/>
                </a:solidFill>
                <a:latin typeface="Courier New" panose="02070309020205020404" pitchFamily="49" charset="0"/>
                <a:cs typeface="Courier New" panose="02070309020205020404" pitchFamily="49" charset="0"/>
              </a:rPr>
              <a:t>migrants</a:t>
            </a:r>
            <a:r>
              <a:rPr lang="en-GB" sz="1400" dirty="0">
                <a:solidFill>
                  <a:srgbClr val="FFC000"/>
                </a:solidFill>
                <a:latin typeface="Courier New" panose="02070309020205020404" pitchFamily="49" charset="0"/>
                <a:cs typeface="Courier New" panose="02070309020205020404" pitchFamily="49" charset="0"/>
              </a:rPr>
              <a:t> </a:t>
            </a:r>
            <a:r>
              <a:rPr lang="en-GB" sz="1400" dirty="0">
                <a:latin typeface="Courier New" panose="02070309020205020404" pitchFamily="49" charset="0"/>
                <a:cs typeface="Courier New" panose="02070309020205020404" pitchFamily="49" charset="0"/>
              </a:rPr>
              <a:t>who </a:t>
            </a:r>
            <a:r>
              <a:rPr lang="en-GB" sz="1400" b="1" dirty="0">
                <a:solidFill>
                  <a:srgbClr val="FFC000"/>
                </a:solidFill>
                <a:latin typeface="Courier New" panose="02070309020205020404" pitchFamily="49" charset="0"/>
                <a:cs typeface="Courier New" panose="02070309020205020404" pitchFamily="49" charset="0"/>
              </a:rPr>
              <a:t>overstay</a:t>
            </a:r>
            <a:r>
              <a:rPr lang="en-GB" sz="1400" dirty="0">
                <a:solidFill>
                  <a:srgbClr val="FFC000"/>
                </a:solidFill>
                <a:latin typeface="Courier New" panose="02070309020205020404" pitchFamily="49" charset="0"/>
                <a:cs typeface="Courier New" panose="02070309020205020404" pitchFamily="49" charset="0"/>
              </a:rPr>
              <a:t> </a:t>
            </a:r>
            <a:r>
              <a:rPr lang="en-GB" sz="1400" dirty="0">
                <a:latin typeface="Courier New" panose="02070309020205020404" pitchFamily="49" charset="0"/>
                <a:cs typeface="Courier New" panose="02070309020205020404" pitchFamily="49" charset="0"/>
              </a:rPr>
              <a:t>their </a:t>
            </a:r>
            <a:r>
              <a:rPr lang="en-GB" sz="1400" b="1" dirty="0">
                <a:solidFill>
                  <a:srgbClr val="FFC000"/>
                </a:solidFill>
                <a:latin typeface="Courier New" panose="02070309020205020404" pitchFamily="49" charset="0"/>
                <a:cs typeface="Courier New" panose="02070309020205020404" pitchFamily="49" charset="0"/>
              </a:rPr>
              <a:t>welcome</a:t>
            </a:r>
            <a:r>
              <a:rPr lang="en-GB" sz="1400" dirty="0">
                <a:solidFill>
                  <a:srgbClr val="FFC000"/>
                </a:solidFill>
                <a:latin typeface="Courier New" panose="02070309020205020404" pitchFamily="49" charset="0"/>
                <a:cs typeface="Courier New" panose="02070309020205020404" pitchFamily="49" charset="0"/>
              </a:rPr>
              <a:t> </a:t>
            </a:r>
            <a:r>
              <a:rPr lang="en-GB" sz="1400" dirty="0">
                <a:latin typeface="Courier New" panose="02070309020205020404" pitchFamily="49" charset="0"/>
                <a:cs typeface="Courier New" panose="02070309020205020404" pitchFamily="49" charset="0"/>
              </a:rPr>
              <a:t>in the UK. (Times 2016)</a:t>
            </a:r>
            <a:endParaRPr lang="en-GB" sz="1400" dirty="0"/>
          </a:p>
        </p:txBody>
      </p:sp>
    </p:spTree>
    <p:extLst>
      <p:ext uri="{BB962C8B-B14F-4D97-AF65-F5344CB8AC3E}">
        <p14:creationId xmlns:p14="http://schemas.microsoft.com/office/powerpoint/2010/main" val="3860314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2E6D72-2FDD-185C-8C32-A2397B2EF8DD}"/>
              </a:ext>
            </a:extLst>
          </p:cNvPr>
          <p:cNvSpPr>
            <a:spLocks noGrp="1"/>
          </p:cNvSpPr>
          <p:nvPr>
            <p:ph idx="1"/>
          </p:nvPr>
        </p:nvSpPr>
        <p:spPr>
          <a:xfrm>
            <a:off x="581192" y="627797"/>
            <a:ext cx="11029615" cy="5347553"/>
          </a:xfrm>
        </p:spPr>
        <p:txBody>
          <a:bodyPr>
            <a:normAutofit/>
          </a:bodyPr>
          <a:lstStyle/>
          <a:p>
            <a:pPr marL="0" indent="0">
              <a:buNone/>
            </a:pPr>
            <a:r>
              <a:rPr lang="hr-HR" dirty="0" err="1"/>
              <a:t>Conclusion</a:t>
            </a:r>
            <a:endParaRPr lang="hr-HR" dirty="0"/>
          </a:p>
          <a:p>
            <a:r>
              <a:rPr lang="hr-HR" sz="2400" dirty="0" err="1"/>
              <a:t>The</a:t>
            </a:r>
            <a:r>
              <a:rPr lang="hr-HR" sz="2400" dirty="0"/>
              <a:t> study showed that migration metaphors are historically rooted</a:t>
            </a:r>
            <a:r>
              <a:rPr lang="nb-NO" sz="2400" dirty="0"/>
              <a:t>. Some are very long-standing (</a:t>
            </a:r>
            <a:r>
              <a:rPr lang="nb-NO" sz="2400" cap="small" dirty="0"/>
              <a:t>liquid, object</a:t>
            </a:r>
            <a:r>
              <a:rPr lang="nb-NO" sz="2400" dirty="0"/>
              <a:t>), others more recent (</a:t>
            </a:r>
            <a:r>
              <a:rPr lang="nb-NO" sz="2400" cap="small" dirty="0"/>
              <a:t>animals</a:t>
            </a:r>
            <a:r>
              <a:rPr lang="nb-NO" sz="2400" dirty="0"/>
              <a:t>). Some other metaphors discussed in the literature (e.g., </a:t>
            </a:r>
            <a:r>
              <a:rPr lang="nb-NO" sz="2400" cap="small" dirty="0"/>
              <a:t>parasites, polutants) </a:t>
            </a:r>
            <a:r>
              <a:rPr lang="nb-NO" sz="2400" dirty="0"/>
              <a:t>did not appear (at least not as collocates) in the material analyzed.</a:t>
            </a:r>
          </a:p>
          <a:p>
            <a:r>
              <a:rPr lang="nb-NO" sz="2400" dirty="0"/>
              <a:t>In the dominant metaphors, migrants are positioned as lacking agency. The key to evaluation across time periods was the speaker’s perception of control (water </a:t>
            </a:r>
            <a:r>
              <a:rPr lang="nb-NO" sz="2400" i="1" dirty="0"/>
              <a:t>flow</a:t>
            </a:r>
            <a:r>
              <a:rPr lang="nb-NO" sz="2400" dirty="0"/>
              <a:t> is positively evaluated if managed by an us-group). </a:t>
            </a:r>
            <a:endParaRPr lang="hr-HR" sz="2400" dirty="0"/>
          </a:p>
          <a:p>
            <a:r>
              <a:rPr lang="hr-HR" sz="2400" dirty="0"/>
              <a:t>Implications:</a:t>
            </a:r>
          </a:p>
          <a:p>
            <a:pPr lvl="1">
              <a:buFont typeface="Arial" panose="020B0604020202020204" pitchFamily="34" charset="0"/>
              <a:buChar char="•"/>
            </a:pPr>
            <a:r>
              <a:rPr lang="hr-HR" sz="2100" dirty="0"/>
              <a:t>Regarding migration discourse, the study shows how historical data can help us understand contemporary metaphor use.</a:t>
            </a:r>
          </a:p>
          <a:p>
            <a:pPr lvl="1">
              <a:buFont typeface="Arial" panose="020B0604020202020204" pitchFamily="34" charset="0"/>
              <a:buChar char="•"/>
            </a:pPr>
            <a:r>
              <a:rPr lang="hr-HR" sz="2100" dirty="0"/>
              <a:t>The historical data may also hold subversive potential in showing that ‘we’ (outgoing groups) were evaluated using the same metaphors </a:t>
            </a:r>
            <a:r>
              <a:rPr lang="nb-NO" sz="2100" dirty="0"/>
              <a:t>(e.g., </a:t>
            </a:r>
            <a:r>
              <a:rPr lang="nb-NO" sz="2100" cap="small" dirty="0"/>
              <a:t>commodity</a:t>
            </a:r>
            <a:r>
              <a:rPr lang="nb-NO" sz="2100" dirty="0"/>
              <a:t>) </a:t>
            </a:r>
            <a:r>
              <a:rPr lang="hr-HR" sz="2100" dirty="0"/>
              <a:t>as ‘they’ are evaluated now, and this work may be employed to raise awareness of language use.</a:t>
            </a:r>
            <a:endParaRPr lang="en-US" sz="2100" dirty="0"/>
          </a:p>
        </p:txBody>
      </p:sp>
    </p:spTree>
    <p:extLst>
      <p:ext uri="{BB962C8B-B14F-4D97-AF65-F5344CB8AC3E}">
        <p14:creationId xmlns:p14="http://schemas.microsoft.com/office/powerpoint/2010/main" val="18914607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latin typeface="Book Antiqua" panose="02040602050305030304" pitchFamily="18" charset="0"/>
              </a:rPr>
              <a:t/>
            </a:r>
            <a:br>
              <a:rPr lang="en-US" sz="2800" dirty="0">
                <a:latin typeface="Book Antiqua" panose="02040602050305030304" pitchFamily="18" charset="0"/>
              </a:rPr>
            </a:br>
            <a:r>
              <a:rPr lang="en-US" sz="3100" dirty="0" err="1">
                <a:solidFill>
                  <a:schemeClr val="accent2"/>
                </a:solidFill>
              </a:rPr>
              <a:t>Šarić</a:t>
            </a:r>
            <a:r>
              <a:rPr lang="en-US" sz="3100" dirty="0">
                <a:solidFill>
                  <a:schemeClr val="accent2"/>
                </a:solidFill>
              </a:rPr>
              <a:t>, </a:t>
            </a:r>
            <a:r>
              <a:rPr lang="en-US" sz="3100" dirty="0" err="1">
                <a:solidFill>
                  <a:schemeClr val="accent2"/>
                </a:solidFill>
              </a:rPr>
              <a:t>Ljiljana</a:t>
            </a:r>
            <a:r>
              <a:rPr lang="en-US" sz="3100" i="1" dirty="0">
                <a:solidFill>
                  <a:schemeClr val="accent2"/>
                </a:solidFill>
              </a:rPr>
              <a:t> </a:t>
            </a:r>
            <a:r>
              <a:rPr lang="en-US" sz="3100" dirty="0">
                <a:solidFill>
                  <a:schemeClr val="accent2"/>
                </a:solidFill>
              </a:rPr>
              <a:t>(2019)</a:t>
            </a:r>
            <a:r>
              <a:rPr lang="sr-Latn-RS" sz="3100" dirty="0">
                <a:solidFill>
                  <a:schemeClr val="accent2"/>
                </a:solidFill>
              </a:rPr>
              <a:t>.</a:t>
            </a:r>
            <a:r>
              <a:rPr lang="en-US" sz="3100" i="1" dirty="0">
                <a:solidFill>
                  <a:schemeClr val="accent2"/>
                </a:solidFill>
              </a:rPr>
              <a:t> </a:t>
            </a:r>
            <a:r>
              <a:rPr lang="en-US" sz="3100" dirty="0">
                <a:solidFill>
                  <a:schemeClr val="accent2"/>
                </a:solidFill>
              </a:rPr>
              <a:t>How to do things with metaphors: The </a:t>
            </a:r>
            <a:r>
              <a:rPr lang="en-US" sz="3100" i="1" dirty="0">
                <a:solidFill>
                  <a:schemeClr val="accent2"/>
                </a:solidFill>
              </a:rPr>
              <a:t>prison of nations </a:t>
            </a:r>
            <a:r>
              <a:rPr lang="en-US" sz="3100" dirty="0">
                <a:solidFill>
                  <a:schemeClr val="accent2"/>
                </a:solidFill>
              </a:rPr>
              <a:t>metaphor in South Slavic online sources</a:t>
            </a:r>
            <a:r>
              <a:rPr lang="sr-Latn-RS" sz="3100" dirty="0">
                <a:solidFill>
                  <a:schemeClr val="accent2"/>
                </a:solidFill>
              </a:rPr>
              <a:t>.</a:t>
            </a:r>
            <a:r>
              <a:rPr lang="en-US" sz="3100" dirty="0">
                <a:solidFill>
                  <a:schemeClr val="accent2"/>
                </a:solidFill>
              </a:rPr>
              <a:t> In </a:t>
            </a:r>
            <a:r>
              <a:rPr lang="sr-Latn-RS" sz="3100" dirty="0">
                <a:solidFill>
                  <a:schemeClr val="accent2"/>
                </a:solidFill>
              </a:rPr>
              <a:t>Mateusz-Milan Stanojević, Ljiljana Šarić eds., </a:t>
            </a:r>
            <a:r>
              <a:rPr lang="sr-Latn-RS" sz="3100" i="1" dirty="0">
                <a:solidFill>
                  <a:schemeClr val="accent2"/>
                </a:solidFill>
              </a:rPr>
              <a:t>Metaphor, Nations and Discourse</a:t>
            </a:r>
            <a:r>
              <a:rPr lang="sr-Latn-RS" sz="3100" dirty="0">
                <a:solidFill>
                  <a:schemeClr val="accent2"/>
                </a:solidFill>
              </a:rPr>
              <a:t>, </a:t>
            </a:r>
            <a:r>
              <a:rPr lang="en-US" sz="3100" dirty="0">
                <a:solidFill>
                  <a:schemeClr val="accent2"/>
                </a:solidFill>
              </a:rPr>
              <a:t>287–321, </a:t>
            </a:r>
            <a:r>
              <a:rPr lang="sr-Latn-RS" sz="3100" dirty="0">
                <a:solidFill>
                  <a:schemeClr val="accent2"/>
                </a:solidFill>
              </a:rPr>
              <a:t>John Benjamins. </a:t>
            </a:r>
            <a:endParaRPr lang="en-US" sz="3100" dirty="0"/>
          </a:p>
        </p:txBody>
      </p:sp>
      <p:sp>
        <p:nvSpPr>
          <p:cNvPr id="3" name="Content Placeholder 2"/>
          <p:cNvSpPr>
            <a:spLocks noGrp="1"/>
          </p:cNvSpPr>
          <p:nvPr>
            <p:ph idx="1"/>
          </p:nvPr>
        </p:nvSpPr>
        <p:spPr>
          <a:xfrm>
            <a:off x="838202" y="2101756"/>
            <a:ext cx="9984474" cy="3521122"/>
          </a:xfrm>
        </p:spPr>
        <p:txBody>
          <a:bodyPr>
            <a:normAutofit fontScale="92500" lnSpcReduction="20000"/>
          </a:bodyPr>
          <a:lstStyle/>
          <a:p>
            <a:pPr marL="0" indent="0">
              <a:buNone/>
            </a:pPr>
            <a:endParaRPr lang="sr-Latn-RS" dirty="0"/>
          </a:p>
          <a:p>
            <a:pPr marL="0" indent="0" algn="just">
              <a:lnSpc>
                <a:spcPct val="110000"/>
              </a:lnSpc>
              <a:buNone/>
            </a:pPr>
            <a:r>
              <a:rPr lang="en-US" sz="3000" dirty="0"/>
              <a:t>Topic and problem</a:t>
            </a:r>
            <a:endParaRPr lang="sr-Latn-RS" sz="3000" dirty="0"/>
          </a:p>
          <a:p>
            <a:pPr algn="just">
              <a:lnSpc>
                <a:spcPct val="110000"/>
              </a:lnSpc>
            </a:pPr>
            <a:r>
              <a:rPr lang="sr-Latn-RS" sz="2600" dirty="0"/>
              <a:t>Šarić </a:t>
            </a:r>
            <a:r>
              <a:rPr lang="sr-Latn-RS" sz="2600" dirty="0" err="1"/>
              <a:t>focuses</a:t>
            </a:r>
            <a:r>
              <a:rPr lang="sr-Latn-RS" sz="2600" dirty="0"/>
              <a:t> </a:t>
            </a:r>
            <a:r>
              <a:rPr lang="en-US" sz="2600" dirty="0"/>
              <a:t>on the </a:t>
            </a:r>
            <a:r>
              <a:rPr lang="en-US" sz="2600" i="1" dirty="0">
                <a:solidFill>
                  <a:srgbClr val="00B050"/>
                </a:solidFill>
              </a:rPr>
              <a:t>prison of nations </a:t>
            </a:r>
            <a:r>
              <a:rPr lang="sr-Latn-RS" sz="2600" i="1" dirty="0">
                <a:solidFill>
                  <a:srgbClr val="00B050"/>
                </a:solidFill>
              </a:rPr>
              <a:t>(zatvor / tamnica naroda) </a:t>
            </a:r>
            <a:r>
              <a:rPr lang="en-US" sz="2600" dirty="0"/>
              <a:t>metaphor in South Slavic online sources</a:t>
            </a:r>
            <a:r>
              <a:rPr lang="sr-Latn-RS" sz="2600" dirty="0"/>
              <a:t> </a:t>
            </a:r>
            <a:r>
              <a:rPr lang="sr-Latn-RS" sz="2600" dirty="0" err="1"/>
              <a:t>and</a:t>
            </a:r>
            <a:r>
              <a:rPr lang="sr-Latn-RS" sz="2600" dirty="0"/>
              <a:t> </a:t>
            </a:r>
            <a:r>
              <a:rPr lang="en-US" sz="2600" dirty="0"/>
              <a:t>particularly on its use and functions in contemporary Croatian discourse</a:t>
            </a:r>
            <a:r>
              <a:rPr lang="sr-Latn-RS" sz="2600" dirty="0"/>
              <a:t>. </a:t>
            </a:r>
            <a:r>
              <a:rPr lang="sr-Latn-RS" sz="2600" dirty="0" err="1"/>
              <a:t>She</a:t>
            </a:r>
            <a:r>
              <a:rPr lang="sr-Latn-RS" sz="2600" dirty="0"/>
              <a:t> </a:t>
            </a:r>
            <a:r>
              <a:rPr lang="en-US" sz="2600" dirty="0"/>
              <a:t>examines </a:t>
            </a:r>
            <a:r>
              <a:rPr lang="en-US" sz="2600" dirty="0">
                <a:solidFill>
                  <a:srgbClr val="FF0000"/>
                </a:solidFill>
              </a:rPr>
              <a:t>the evaluative force of the metaphor and its strategic use. </a:t>
            </a:r>
            <a:r>
              <a:rPr lang="sr-Latn-RS" sz="2600" dirty="0" err="1"/>
              <a:t>The</a:t>
            </a:r>
            <a:r>
              <a:rPr lang="sr-Latn-RS" sz="2600" dirty="0"/>
              <a:t> </a:t>
            </a:r>
            <a:r>
              <a:rPr lang="sr-Latn-RS" sz="2600" dirty="0" err="1"/>
              <a:t>source</a:t>
            </a:r>
            <a:r>
              <a:rPr lang="sr-Latn-RS" sz="2600" dirty="0"/>
              <a:t> </a:t>
            </a:r>
            <a:r>
              <a:rPr lang="sr-Latn-RS" sz="2600" dirty="0" err="1"/>
              <a:t>domain</a:t>
            </a:r>
            <a:r>
              <a:rPr lang="sr-Latn-RS" sz="2600" dirty="0"/>
              <a:t> is </a:t>
            </a:r>
            <a:r>
              <a:rPr lang="sr-Latn-RS" sz="2600" i="1" cap="all" dirty="0" err="1"/>
              <a:t>prison</a:t>
            </a:r>
            <a:r>
              <a:rPr lang="sr-Latn-RS" sz="2600" i="1" dirty="0"/>
              <a:t> </a:t>
            </a:r>
            <a:r>
              <a:rPr lang="sr-Latn-RS" sz="2600" dirty="0" err="1"/>
              <a:t>or</a:t>
            </a:r>
            <a:r>
              <a:rPr lang="sr-Latn-RS" sz="2600" dirty="0"/>
              <a:t> more </a:t>
            </a:r>
            <a:r>
              <a:rPr lang="sr-Latn-RS" sz="2600" dirty="0" err="1"/>
              <a:t>often</a:t>
            </a:r>
            <a:r>
              <a:rPr lang="sr-Latn-RS" sz="2600" dirty="0"/>
              <a:t> </a:t>
            </a:r>
            <a:r>
              <a:rPr lang="en-US" sz="2600" i="1" cap="all" dirty="0"/>
              <a:t>dungeon</a:t>
            </a:r>
            <a:r>
              <a:rPr lang="sr-Latn-RS" sz="2600" i="1" dirty="0"/>
              <a:t>, </a:t>
            </a:r>
            <a:r>
              <a:rPr lang="sr-Latn-RS" sz="2600" dirty="0" err="1"/>
              <a:t>the</a:t>
            </a:r>
            <a:r>
              <a:rPr lang="sr-Latn-RS" sz="2600" dirty="0"/>
              <a:t> </a:t>
            </a:r>
            <a:r>
              <a:rPr lang="sr-Latn-RS" sz="2600" dirty="0" err="1"/>
              <a:t>target</a:t>
            </a:r>
            <a:r>
              <a:rPr lang="sr-Latn-RS" sz="2600" dirty="0"/>
              <a:t> </a:t>
            </a:r>
            <a:r>
              <a:rPr lang="sr-Latn-RS" sz="2600" dirty="0" err="1"/>
              <a:t>domain</a:t>
            </a:r>
            <a:r>
              <a:rPr lang="sr-Latn-RS" sz="2600" dirty="0"/>
              <a:t> is </a:t>
            </a:r>
            <a:r>
              <a:rPr lang="sr-Latn-RS" sz="2600" dirty="0" err="1"/>
              <a:t>mainly</a:t>
            </a:r>
            <a:r>
              <a:rPr lang="sr-Latn-RS" sz="2600" dirty="0"/>
              <a:t> </a:t>
            </a:r>
            <a:r>
              <a:rPr lang="sr-Latn-RS" sz="2600" dirty="0" err="1"/>
              <a:t>particular</a:t>
            </a:r>
            <a:r>
              <a:rPr lang="sr-Latn-RS" sz="2600" dirty="0"/>
              <a:t> </a:t>
            </a:r>
            <a:r>
              <a:rPr lang="sr-Latn-RS" sz="2600" dirty="0" err="1"/>
              <a:t>political</a:t>
            </a:r>
            <a:r>
              <a:rPr lang="sr-Latn-RS" sz="2600" dirty="0"/>
              <a:t> </a:t>
            </a:r>
            <a:r>
              <a:rPr lang="sr-Latn-RS" sz="2600" dirty="0" err="1"/>
              <a:t>entity</a:t>
            </a:r>
            <a:r>
              <a:rPr lang="sr-Latn-RS" sz="2600" dirty="0"/>
              <a:t>, most </a:t>
            </a:r>
            <a:r>
              <a:rPr lang="sr-Latn-RS" sz="2600" dirty="0" err="1"/>
              <a:t>often</a:t>
            </a:r>
            <a:r>
              <a:rPr lang="sr-Latn-RS" sz="2600" dirty="0"/>
              <a:t> </a:t>
            </a:r>
            <a:r>
              <a:rPr lang="sr-Latn-RS" sz="2600" dirty="0" err="1"/>
              <a:t>state</a:t>
            </a:r>
            <a:r>
              <a:rPr lang="sr-Latn-RS" sz="2600" dirty="0"/>
              <a:t> – </a:t>
            </a:r>
            <a:r>
              <a:rPr lang="sr-Latn-RS" sz="2600" cap="all" dirty="0" err="1"/>
              <a:t>Tzarist</a:t>
            </a:r>
            <a:r>
              <a:rPr lang="sr-Latn-RS" sz="2600" cap="all" dirty="0"/>
              <a:t> </a:t>
            </a:r>
            <a:r>
              <a:rPr lang="sr-Latn-RS" sz="2600" cap="all" dirty="0" err="1"/>
              <a:t>Russia</a:t>
            </a:r>
            <a:r>
              <a:rPr lang="sr-Latn-RS" sz="2600" cap="all" dirty="0"/>
              <a:t>, </a:t>
            </a:r>
            <a:r>
              <a:rPr lang="sr-Latn-RS" sz="2600" cap="all" dirty="0" err="1"/>
              <a:t>HaBsburg</a:t>
            </a:r>
            <a:r>
              <a:rPr lang="sr-Latn-RS" sz="2600" cap="all" dirty="0"/>
              <a:t> </a:t>
            </a:r>
            <a:r>
              <a:rPr lang="sr-Latn-RS" sz="2600" cap="all" dirty="0" err="1"/>
              <a:t>Monarchy</a:t>
            </a:r>
            <a:r>
              <a:rPr lang="sr-Latn-RS" sz="2600" cap="all" dirty="0"/>
              <a:t>, </a:t>
            </a:r>
            <a:r>
              <a:rPr lang="sr-Latn-RS" sz="2600" cap="all" dirty="0" err="1"/>
              <a:t>Austria-Hungary</a:t>
            </a:r>
            <a:r>
              <a:rPr lang="sr-Latn-RS" sz="2600" cap="all" dirty="0"/>
              <a:t>, </a:t>
            </a:r>
            <a:r>
              <a:rPr lang="sr-Latn-RS" sz="2600" cap="all" dirty="0" err="1"/>
              <a:t>Yugoslavia</a:t>
            </a:r>
            <a:r>
              <a:rPr lang="sr-Latn-RS" sz="2600" dirty="0"/>
              <a:t>, EUROPEAN UNION, </a:t>
            </a:r>
            <a:r>
              <a:rPr lang="sr-Latn-RS" sz="2600" dirty="0" err="1"/>
              <a:t>etc</a:t>
            </a:r>
            <a:r>
              <a:rPr lang="sr-Latn-RS" sz="2600" dirty="0"/>
              <a:t>. </a:t>
            </a:r>
            <a:endParaRPr lang="en-US" sz="2600" dirty="0"/>
          </a:p>
          <a:p>
            <a:pPr marL="0" indent="0" algn="just">
              <a:lnSpc>
                <a:spcPct val="150000"/>
              </a:lnSpc>
              <a:spcBef>
                <a:spcPts val="0"/>
              </a:spcBef>
              <a:buNone/>
            </a:pPr>
            <a:endParaRPr lang="sr-Latn-RS" dirty="0"/>
          </a:p>
          <a:p>
            <a:pPr>
              <a:lnSpc>
                <a:spcPct val="150000"/>
              </a:lnSpc>
              <a:spcBef>
                <a:spcPts val="0"/>
              </a:spcBef>
            </a:pPr>
            <a:endParaRPr lang="sr-Latn-RS" dirty="0">
              <a:solidFill>
                <a:srgbClr val="FF0000"/>
              </a:solidFill>
            </a:endParaRPr>
          </a:p>
        </p:txBody>
      </p:sp>
    </p:spTree>
    <p:extLst>
      <p:ext uri="{BB962C8B-B14F-4D97-AF65-F5344CB8AC3E}">
        <p14:creationId xmlns:p14="http://schemas.microsoft.com/office/powerpoint/2010/main" val="2204626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96037"/>
            <a:ext cx="10052713" cy="4872250"/>
          </a:xfrm>
        </p:spPr>
        <p:txBody>
          <a:bodyPr>
            <a:normAutofit/>
          </a:bodyPr>
          <a:lstStyle/>
          <a:p>
            <a:pPr marL="0" indent="0" algn="just">
              <a:lnSpc>
                <a:spcPct val="100000"/>
              </a:lnSpc>
              <a:buNone/>
            </a:pPr>
            <a:r>
              <a:rPr lang="en-US" dirty="0"/>
              <a:t>Topic and problem</a:t>
            </a:r>
          </a:p>
          <a:p>
            <a:pPr algn="just">
              <a:lnSpc>
                <a:spcPct val="100000"/>
              </a:lnSpc>
            </a:pPr>
            <a:r>
              <a:rPr lang="sr-Latn-RS" sz="2400" dirty="0"/>
              <a:t>As Šarić </a:t>
            </a:r>
            <a:r>
              <a:rPr lang="sr-Latn-RS" sz="2400" dirty="0" err="1"/>
              <a:t>argues</a:t>
            </a:r>
            <a:r>
              <a:rPr lang="sr-Latn-RS" sz="2400" dirty="0"/>
              <a:t>, </a:t>
            </a:r>
            <a:r>
              <a:rPr lang="sr-Latn-RS" sz="2400" dirty="0" err="1"/>
              <a:t>prison</a:t>
            </a:r>
            <a:r>
              <a:rPr lang="sr-Latn-RS" sz="2400" i="1" dirty="0"/>
              <a:t> </a:t>
            </a:r>
            <a:r>
              <a:rPr lang="en-US" sz="2400" dirty="0"/>
              <a:t>types are subject to historical changes and they differ in different parts of the world</a:t>
            </a:r>
            <a:r>
              <a:rPr lang="sr-Latn-RS" sz="2400" dirty="0"/>
              <a:t>, </a:t>
            </a:r>
            <a:r>
              <a:rPr lang="sr-Latn-RS" sz="2400" dirty="0" err="1"/>
              <a:t>they</a:t>
            </a:r>
            <a:r>
              <a:rPr lang="sr-Latn-RS" sz="2400" dirty="0"/>
              <a:t> </a:t>
            </a:r>
            <a:r>
              <a:rPr lang="en-US" sz="2400" dirty="0"/>
              <a:t>have a complex structure and theoretically provide a very rich structure to the target domain. </a:t>
            </a:r>
            <a:r>
              <a:rPr lang="sr-Latn-RS" sz="2400" dirty="0"/>
              <a:t>T</a:t>
            </a:r>
            <a:r>
              <a:rPr lang="en-US" sz="2400" dirty="0"/>
              <a:t>he dungeon as the actual source domain of the metaphor makes possible some mappings only and blocks some others. </a:t>
            </a:r>
            <a:r>
              <a:rPr lang="sr-Latn-RS" sz="2400" dirty="0"/>
              <a:t>Šarić </a:t>
            </a:r>
            <a:r>
              <a:rPr lang="sr-Latn-RS" sz="2400" dirty="0" err="1"/>
              <a:t>explores</a:t>
            </a:r>
            <a:r>
              <a:rPr lang="sr-Latn-RS" sz="2400" dirty="0"/>
              <a:t>, on </a:t>
            </a:r>
            <a:r>
              <a:rPr lang="sr-Latn-RS" sz="2400" dirty="0" err="1"/>
              <a:t>the</a:t>
            </a:r>
            <a:r>
              <a:rPr lang="sr-Latn-RS" sz="2400" dirty="0"/>
              <a:t> one </a:t>
            </a:r>
            <a:r>
              <a:rPr lang="sr-Latn-RS" sz="2400" dirty="0" err="1"/>
              <a:t>hand</a:t>
            </a:r>
            <a:r>
              <a:rPr lang="sr-Latn-RS" sz="2400" dirty="0"/>
              <a:t>, </a:t>
            </a:r>
            <a:r>
              <a:rPr lang="sr-Latn-RS" sz="2400" dirty="0" err="1"/>
              <a:t>functions</a:t>
            </a:r>
            <a:r>
              <a:rPr lang="sr-Latn-RS" sz="2400" dirty="0"/>
              <a:t> </a:t>
            </a:r>
            <a:r>
              <a:rPr lang="sr-Latn-RS" sz="2400" dirty="0" err="1"/>
              <a:t>this</a:t>
            </a:r>
            <a:r>
              <a:rPr lang="sr-Latn-RS" sz="2400" dirty="0"/>
              <a:t> </a:t>
            </a:r>
            <a:r>
              <a:rPr lang="sr-Latn-RS" sz="2400" dirty="0" err="1"/>
              <a:t>metaphor</a:t>
            </a:r>
            <a:r>
              <a:rPr lang="sr-Latn-RS" sz="2400" dirty="0"/>
              <a:t> </a:t>
            </a:r>
            <a:r>
              <a:rPr lang="sr-Latn-RS" sz="2400" dirty="0" err="1"/>
              <a:t>performs</a:t>
            </a:r>
            <a:r>
              <a:rPr lang="sr-Latn-RS" sz="2400" dirty="0"/>
              <a:t> in </a:t>
            </a:r>
            <a:r>
              <a:rPr lang="sr-Latn-RS" sz="2400" dirty="0" err="1"/>
              <a:t>different</a:t>
            </a:r>
            <a:r>
              <a:rPr lang="sr-Latn-RS" sz="2400" dirty="0"/>
              <a:t> </a:t>
            </a:r>
            <a:r>
              <a:rPr lang="sr-Latn-RS" sz="2400" dirty="0" err="1"/>
              <a:t>historical</a:t>
            </a:r>
            <a:r>
              <a:rPr lang="sr-Latn-RS" sz="2400" dirty="0"/>
              <a:t> </a:t>
            </a:r>
            <a:r>
              <a:rPr lang="sr-Latn-RS" sz="2400" dirty="0" err="1"/>
              <a:t>and</a:t>
            </a:r>
            <a:r>
              <a:rPr lang="sr-Latn-RS" sz="2400" dirty="0"/>
              <a:t> </a:t>
            </a:r>
            <a:r>
              <a:rPr lang="sr-Latn-RS" sz="2400" dirty="0" err="1"/>
              <a:t>social</a:t>
            </a:r>
            <a:r>
              <a:rPr lang="sr-Latn-RS" sz="2400" dirty="0"/>
              <a:t> </a:t>
            </a:r>
            <a:r>
              <a:rPr lang="sr-Latn-RS" sz="2400" dirty="0" err="1"/>
              <a:t>discursive</a:t>
            </a:r>
            <a:r>
              <a:rPr lang="sr-Latn-RS" sz="2400" dirty="0"/>
              <a:t> </a:t>
            </a:r>
            <a:r>
              <a:rPr lang="sr-Latn-RS" sz="2400" dirty="0" err="1"/>
              <a:t>contexts</a:t>
            </a:r>
            <a:r>
              <a:rPr lang="sr-Latn-RS" sz="2400" dirty="0"/>
              <a:t> </a:t>
            </a:r>
            <a:r>
              <a:rPr lang="sr-Latn-RS" sz="2400" dirty="0" err="1"/>
              <a:t>and</a:t>
            </a:r>
            <a:r>
              <a:rPr lang="sr-Latn-RS" sz="2400" dirty="0"/>
              <a:t>, on </a:t>
            </a:r>
            <a:r>
              <a:rPr lang="sr-Latn-RS" sz="2400" dirty="0" err="1"/>
              <a:t>the</a:t>
            </a:r>
            <a:r>
              <a:rPr lang="sr-Latn-RS" sz="2400" dirty="0"/>
              <a:t> </a:t>
            </a:r>
            <a:r>
              <a:rPr lang="sr-Latn-RS" sz="2400" dirty="0" err="1"/>
              <a:t>other</a:t>
            </a:r>
            <a:r>
              <a:rPr lang="sr-Latn-RS" sz="2400" dirty="0"/>
              <a:t> </a:t>
            </a:r>
            <a:r>
              <a:rPr lang="sr-Latn-RS" sz="2400" dirty="0" err="1"/>
              <a:t>hand</a:t>
            </a:r>
            <a:r>
              <a:rPr lang="sr-Latn-RS" sz="2400" dirty="0"/>
              <a:t>, </a:t>
            </a:r>
            <a:r>
              <a:rPr lang="sr-Latn-RS" sz="2400" dirty="0" err="1"/>
              <a:t>the</a:t>
            </a:r>
            <a:r>
              <a:rPr lang="sr-Latn-RS" sz="2400" dirty="0"/>
              <a:t> role </a:t>
            </a:r>
            <a:r>
              <a:rPr lang="sr-Latn-RS" sz="2400" dirty="0" err="1"/>
              <a:t>this</a:t>
            </a:r>
            <a:r>
              <a:rPr lang="sr-Latn-RS" sz="2400" dirty="0"/>
              <a:t> </a:t>
            </a:r>
            <a:r>
              <a:rPr lang="sr-Latn-RS" sz="2400" dirty="0" err="1"/>
              <a:t>metaphor</a:t>
            </a:r>
            <a:r>
              <a:rPr lang="sr-Latn-RS" sz="2400" dirty="0"/>
              <a:t> </a:t>
            </a:r>
            <a:r>
              <a:rPr lang="sr-Latn-RS" sz="2400" dirty="0" err="1"/>
              <a:t>plays</a:t>
            </a:r>
            <a:r>
              <a:rPr lang="sr-Latn-RS" sz="2400" dirty="0"/>
              <a:t> in </a:t>
            </a:r>
            <a:r>
              <a:rPr lang="sr-Latn-RS" sz="2400" dirty="0" err="1"/>
              <a:t>enacting</a:t>
            </a:r>
            <a:r>
              <a:rPr lang="sr-Latn-RS" sz="2400" dirty="0"/>
              <a:t> </a:t>
            </a:r>
            <a:r>
              <a:rPr lang="sr-Latn-RS" sz="2400" dirty="0" err="1"/>
              <a:t>and</a:t>
            </a:r>
            <a:r>
              <a:rPr lang="sr-Latn-RS" sz="2400" dirty="0"/>
              <a:t> </a:t>
            </a:r>
            <a:r>
              <a:rPr lang="sr-Latn-RS" sz="2400" dirty="0" err="1"/>
              <a:t>reproducing</a:t>
            </a:r>
            <a:r>
              <a:rPr lang="sr-Latn-RS" sz="2400" dirty="0"/>
              <a:t> </a:t>
            </a:r>
            <a:r>
              <a:rPr lang="sr-Latn-RS" sz="2400" dirty="0" err="1"/>
              <a:t>everyday</a:t>
            </a:r>
            <a:r>
              <a:rPr lang="sr-Latn-RS" sz="2400" dirty="0"/>
              <a:t> </a:t>
            </a:r>
            <a:r>
              <a:rPr lang="sr-Latn-RS" sz="2400" dirty="0" err="1"/>
              <a:t>nationalism</a:t>
            </a:r>
            <a:r>
              <a:rPr lang="sr-Latn-RS" sz="2400" dirty="0"/>
              <a:t>.   </a:t>
            </a:r>
          </a:p>
        </p:txBody>
      </p:sp>
    </p:spTree>
    <p:extLst>
      <p:ext uri="{BB962C8B-B14F-4D97-AF65-F5344CB8AC3E}">
        <p14:creationId xmlns:p14="http://schemas.microsoft.com/office/powerpoint/2010/main" val="36927480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0376"/>
            <a:ext cx="10475794" cy="6237027"/>
          </a:xfrm>
        </p:spPr>
        <p:txBody>
          <a:bodyPr>
            <a:normAutofit fontScale="47500" lnSpcReduction="20000"/>
          </a:bodyPr>
          <a:lstStyle/>
          <a:p>
            <a:pPr marL="0" indent="0" algn="just">
              <a:lnSpc>
                <a:spcPct val="170000"/>
              </a:lnSpc>
              <a:spcBef>
                <a:spcPts val="0"/>
              </a:spcBef>
              <a:buNone/>
            </a:pPr>
            <a:r>
              <a:rPr lang="sr-Latn-RS" sz="5900" dirty="0" err="1"/>
              <a:t>Relevance</a:t>
            </a:r>
            <a:endParaRPr lang="sr-Latn-RS" sz="5900" dirty="0">
              <a:solidFill>
                <a:srgbClr val="00B050"/>
              </a:solidFill>
            </a:endParaRPr>
          </a:p>
          <a:p>
            <a:pPr algn="just">
              <a:lnSpc>
                <a:spcPct val="110000"/>
              </a:lnSpc>
            </a:pPr>
            <a:r>
              <a:rPr lang="sr-Latn-RS" sz="5100" dirty="0" err="1">
                <a:solidFill>
                  <a:srgbClr val="00B050"/>
                </a:solidFill>
              </a:rPr>
              <a:t>It</a:t>
            </a:r>
            <a:r>
              <a:rPr lang="sr-Latn-RS" sz="5100" dirty="0">
                <a:solidFill>
                  <a:srgbClr val="00B050"/>
                </a:solidFill>
              </a:rPr>
              <a:t> contributes to scholarship on nationalism studies, especially to what is called „banal / everyday nationalism“</a:t>
            </a:r>
            <a:endParaRPr lang="en-US" sz="5100" dirty="0">
              <a:solidFill>
                <a:srgbClr val="00B050"/>
              </a:solidFill>
            </a:endParaRPr>
          </a:p>
          <a:p>
            <a:pPr marL="0" indent="0">
              <a:lnSpc>
                <a:spcPct val="110000"/>
              </a:lnSpc>
              <a:buNone/>
            </a:pPr>
            <a:r>
              <a:rPr lang="en-US" sz="4400" dirty="0"/>
              <a:t>The </a:t>
            </a:r>
            <a:r>
              <a:rPr lang="en-US" sz="4400" i="1" dirty="0"/>
              <a:t>prison of nations </a:t>
            </a:r>
            <a:r>
              <a:rPr lang="en-US" sz="4400" dirty="0"/>
              <a:t>is a metaphor related to nation-building </a:t>
            </a:r>
            <a:r>
              <a:rPr lang="sr-Latn-RS" sz="4400" dirty="0"/>
              <a:t>and discursive strategies </a:t>
            </a:r>
            <a:r>
              <a:rPr lang="en-US" sz="4400" dirty="0"/>
              <a:t>aimed at identity consolidation</a:t>
            </a:r>
            <a:r>
              <a:rPr lang="sr-Latn-RS" sz="4400" dirty="0"/>
              <a:t> and</a:t>
            </a:r>
            <a:r>
              <a:rPr lang="en-US" sz="4400" dirty="0"/>
              <a:t> the construction of a shared identity</a:t>
            </a:r>
            <a:r>
              <a:rPr lang="sr-Latn-RS" sz="4400" dirty="0"/>
              <a:t>.</a:t>
            </a:r>
            <a:r>
              <a:rPr lang="en-US" sz="4400" dirty="0"/>
              <a:t> Nation-building is not only a top-down process; it is also a day-to-day practice in which ordinary people participate at the local level, renegotiating various political projects. These everyday practices are also referred to as “everyday nationalism”</a:t>
            </a:r>
            <a:r>
              <a:rPr lang="sr-Latn-RS" sz="4400" dirty="0"/>
              <a:t> (</a:t>
            </a:r>
            <a:r>
              <a:rPr lang="en-US" sz="4400" dirty="0" err="1"/>
              <a:t>Billig</a:t>
            </a:r>
            <a:r>
              <a:rPr lang="en-US" sz="4400" dirty="0"/>
              <a:t> 1995</a:t>
            </a:r>
            <a:r>
              <a:rPr lang="sr-Latn-RS" sz="4400" dirty="0"/>
              <a:t>; </a:t>
            </a:r>
            <a:r>
              <a:rPr lang="en-US" sz="4400" dirty="0"/>
              <a:t>Fox &amp; Miller-</a:t>
            </a:r>
            <a:r>
              <a:rPr lang="en-US" sz="4400" dirty="0" err="1"/>
              <a:t>Idriss</a:t>
            </a:r>
            <a:r>
              <a:rPr lang="en-US" sz="4400" dirty="0"/>
              <a:t> 2008</a:t>
            </a:r>
            <a:r>
              <a:rPr lang="sr-Latn-RS" sz="4400" dirty="0"/>
              <a:t>).</a:t>
            </a:r>
            <a:r>
              <a:rPr lang="en-US" sz="4400" dirty="0"/>
              <a:t> </a:t>
            </a:r>
            <a:r>
              <a:rPr lang="sr-Latn-RS" sz="4400" dirty="0"/>
              <a:t>Discourse plays an immensely important role in nation building processes, </a:t>
            </a:r>
            <a:r>
              <a:rPr lang="sr-Latn-RS" sz="4400" dirty="0" err="1"/>
              <a:t>through</a:t>
            </a:r>
            <a:r>
              <a:rPr lang="sr-Latn-RS" sz="4400" dirty="0"/>
              <a:t> </a:t>
            </a:r>
            <a:r>
              <a:rPr lang="sr-Latn-RS" sz="4400" dirty="0" err="1"/>
              <a:t>different</a:t>
            </a:r>
            <a:r>
              <a:rPr lang="sr-Latn-RS" sz="4400" dirty="0"/>
              <a:t> communicative symbols and means. </a:t>
            </a:r>
            <a:r>
              <a:rPr lang="en-US" sz="4400" dirty="0"/>
              <a:t>In nation-building projects carried out from above</a:t>
            </a:r>
            <a:r>
              <a:rPr lang="sr-Latn-RS" sz="4400" dirty="0"/>
              <a:t> </a:t>
            </a:r>
            <a:r>
              <a:rPr lang="en-US" sz="4400" dirty="0"/>
              <a:t>and below, </a:t>
            </a:r>
            <a:r>
              <a:rPr lang="en-US" sz="4400" b="1" dirty="0"/>
              <a:t>some</a:t>
            </a:r>
            <a:r>
              <a:rPr lang="sr-Latn-RS" sz="4400" b="1" dirty="0"/>
              <a:t> </a:t>
            </a:r>
            <a:r>
              <a:rPr lang="en-US" sz="4400" b="1" dirty="0"/>
              <a:t>metaphors are intentionally used and propagated.</a:t>
            </a:r>
            <a:r>
              <a:rPr lang="sr-Latn-RS" sz="4400" b="1" dirty="0"/>
              <a:t> </a:t>
            </a:r>
            <a:r>
              <a:rPr lang="en-US" sz="4400" b="1" dirty="0"/>
              <a:t>They may refer to particular nations, and their aim is to generate positive or negative images of them. </a:t>
            </a:r>
            <a:r>
              <a:rPr lang="en-US" sz="4400" dirty="0"/>
              <a:t>Labelled</a:t>
            </a:r>
            <a:r>
              <a:rPr lang="sr-Latn-RS" sz="4400" dirty="0"/>
              <a:t> </a:t>
            </a:r>
            <a:r>
              <a:rPr lang="en-US" sz="4400" dirty="0"/>
              <a:t>an “ideological-political metaphor”</a:t>
            </a:r>
            <a:r>
              <a:rPr lang="sr-Latn-RS" sz="4400" dirty="0"/>
              <a:t> (</a:t>
            </a:r>
            <a:r>
              <a:rPr lang="en-US" sz="4400" dirty="0" err="1"/>
              <a:t>Vasilév</a:t>
            </a:r>
            <a:r>
              <a:rPr lang="en-US" sz="4400" dirty="0"/>
              <a:t> 2013</a:t>
            </a:r>
            <a:r>
              <a:rPr lang="sr-Latn-RS" sz="4400" dirty="0"/>
              <a:t>), </a:t>
            </a:r>
            <a:r>
              <a:rPr lang="en-US" sz="4400" dirty="0"/>
              <a:t>the </a:t>
            </a:r>
            <a:r>
              <a:rPr lang="en-US" sz="4400" i="1" dirty="0"/>
              <a:t>prison of nations </a:t>
            </a:r>
            <a:r>
              <a:rPr lang="en-US" sz="4400" dirty="0"/>
              <a:t>metaphor exists in various languages, in some of which it has a rich discourse history,</a:t>
            </a:r>
            <a:r>
              <a:rPr lang="sr-Latn-RS" sz="4400" dirty="0"/>
              <a:t> </a:t>
            </a:r>
            <a:r>
              <a:rPr lang="en-US" sz="4400" dirty="0"/>
              <a:t>and is used in various discourse realms: in scholarly discourse as well</a:t>
            </a:r>
            <a:r>
              <a:rPr lang="sr-Latn-RS" sz="4400" dirty="0"/>
              <a:t> </a:t>
            </a:r>
            <a:r>
              <a:rPr lang="en-US" sz="4400" dirty="0"/>
              <a:t>as in everyday/grassroots discourse, semi-official discourse, and official discourse by political elites. The metaphor was, for instance, used in 2016 by Marine Le Pen (and widely reproduced in the media), who claimed that the EU member states have lost their democratic prerogatives to commissions and councils with no popular mandate (Le Pen 2016). </a:t>
            </a:r>
            <a:endParaRPr lang="sr-Latn-RS" sz="4400" dirty="0"/>
          </a:p>
          <a:p>
            <a:pPr marL="0" indent="0">
              <a:buNone/>
            </a:pPr>
            <a:endParaRPr lang="sr-Latn-RS" dirty="0"/>
          </a:p>
        </p:txBody>
      </p:sp>
    </p:spTree>
    <p:extLst>
      <p:ext uri="{BB962C8B-B14F-4D97-AF65-F5344CB8AC3E}">
        <p14:creationId xmlns:p14="http://schemas.microsoft.com/office/powerpoint/2010/main" val="27292672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0376"/>
            <a:ext cx="10134600" cy="5418161"/>
          </a:xfrm>
        </p:spPr>
        <p:txBody>
          <a:bodyPr>
            <a:normAutofit/>
          </a:bodyPr>
          <a:lstStyle/>
          <a:p>
            <a:pPr marL="0" indent="0" algn="just">
              <a:lnSpc>
                <a:spcPct val="170000"/>
              </a:lnSpc>
              <a:spcBef>
                <a:spcPts val="0"/>
              </a:spcBef>
              <a:buNone/>
            </a:pPr>
            <a:r>
              <a:rPr lang="sr-Latn-RS" dirty="0" err="1"/>
              <a:t>Relevance</a:t>
            </a:r>
            <a:endParaRPr lang="sr-Latn-RS" dirty="0">
              <a:solidFill>
                <a:srgbClr val="00B050"/>
              </a:solidFill>
            </a:endParaRPr>
          </a:p>
          <a:p>
            <a:pPr algn="just">
              <a:lnSpc>
                <a:spcPct val="110000"/>
              </a:lnSpc>
            </a:pPr>
            <a:r>
              <a:rPr lang="sr-Latn-RS" sz="2400" dirty="0" err="1">
                <a:solidFill>
                  <a:srgbClr val="00B050"/>
                </a:solidFill>
              </a:rPr>
              <a:t>It</a:t>
            </a:r>
            <a:r>
              <a:rPr lang="sr-Latn-RS" sz="2400" dirty="0">
                <a:solidFill>
                  <a:srgbClr val="00B050"/>
                </a:solidFill>
              </a:rPr>
              <a:t> contributes to the scholarship on deliberate metaphors and framing in discourse</a:t>
            </a:r>
          </a:p>
          <a:p>
            <a:pPr>
              <a:lnSpc>
                <a:spcPct val="110000"/>
              </a:lnSpc>
            </a:pPr>
            <a:r>
              <a:rPr lang="sr-Latn-RS" sz="2400" dirty="0">
                <a:solidFill>
                  <a:srgbClr val="00B050"/>
                </a:solidFill>
              </a:rPr>
              <a:t>It contributes to the research on historical changes of usage of the metaphor</a:t>
            </a:r>
          </a:p>
          <a:p>
            <a:pPr marL="0" indent="0">
              <a:buNone/>
            </a:pPr>
            <a:endParaRPr lang="sr-Latn-RS" dirty="0"/>
          </a:p>
        </p:txBody>
      </p:sp>
    </p:spTree>
    <p:extLst>
      <p:ext uri="{BB962C8B-B14F-4D97-AF65-F5344CB8AC3E}">
        <p14:creationId xmlns:p14="http://schemas.microsoft.com/office/powerpoint/2010/main" val="4226326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0376"/>
            <a:ext cx="10515600" cy="5726587"/>
          </a:xfrm>
        </p:spPr>
        <p:txBody>
          <a:bodyPr/>
          <a:lstStyle/>
          <a:p>
            <a:pPr marL="0" indent="0">
              <a:buNone/>
            </a:pPr>
            <a:endParaRPr lang="en-US" sz="2000" dirty="0"/>
          </a:p>
          <a:p>
            <a:pPr marL="0" indent="0">
              <a:buNone/>
            </a:pPr>
            <a:r>
              <a:rPr lang="sr-Latn-RS" dirty="0" err="1"/>
              <a:t>Research</a:t>
            </a:r>
            <a:r>
              <a:rPr lang="sr-Latn-RS" dirty="0"/>
              <a:t> </a:t>
            </a:r>
            <a:r>
              <a:rPr lang="sr-Latn-RS" dirty="0" err="1"/>
              <a:t>Questions</a:t>
            </a:r>
            <a:endParaRPr lang="hr-HR" dirty="0"/>
          </a:p>
          <a:p>
            <a:r>
              <a:rPr lang="en-US" sz="2400" dirty="0"/>
              <a:t>What is the metaphor’s evaluative force and strategic use? Has it  just been recycled or creatively re</a:t>
            </a:r>
            <a:r>
              <a:rPr lang="sr-Latn-RS" sz="2400" dirty="0"/>
              <a:t>--</a:t>
            </a:r>
            <a:r>
              <a:rPr lang="en-US" sz="2400" dirty="0"/>
              <a:t>contextualized through different historical and social contexts? Has the metaphor been only used for negative evaluation and linked with negative emotions or there were some other usages of the metaphor, e.g. its ironic or critical (re)interpretations? </a:t>
            </a:r>
          </a:p>
          <a:p>
            <a:r>
              <a:rPr lang="en-US" sz="2400" dirty="0"/>
              <a:t>In which discourse genres and political discourses this metaphor appears to be particularly productive? </a:t>
            </a:r>
          </a:p>
          <a:p>
            <a:endParaRPr lang="en-US" dirty="0"/>
          </a:p>
        </p:txBody>
      </p:sp>
    </p:spTree>
    <p:extLst>
      <p:ext uri="{BB962C8B-B14F-4D97-AF65-F5344CB8AC3E}">
        <p14:creationId xmlns:p14="http://schemas.microsoft.com/office/powerpoint/2010/main" val="2079942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450376"/>
            <a:ext cx="10776045" cy="5882185"/>
          </a:xfrm>
        </p:spPr>
        <p:txBody>
          <a:bodyPr>
            <a:normAutofit fontScale="85000" lnSpcReduction="10000"/>
          </a:bodyPr>
          <a:lstStyle/>
          <a:p>
            <a:pPr marL="0" indent="0">
              <a:buNone/>
            </a:pPr>
            <a:r>
              <a:rPr lang="sr-Latn-RS" sz="3300" dirty="0" err="1"/>
              <a:t>Theory</a:t>
            </a:r>
            <a:endParaRPr lang="sr-Latn-RS" sz="3300" b="1" dirty="0"/>
          </a:p>
          <a:p>
            <a:r>
              <a:rPr lang="sr-Latn-RS" b="1" dirty="0"/>
              <a:t>C</a:t>
            </a:r>
            <a:r>
              <a:rPr lang="en-US" b="1" dirty="0" err="1"/>
              <a:t>ognitive</a:t>
            </a:r>
            <a:r>
              <a:rPr lang="en-US" b="1" dirty="0"/>
              <a:t> linguistic view of metaphors </a:t>
            </a:r>
            <a:r>
              <a:rPr lang="en-US" dirty="0"/>
              <a:t>(</a:t>
            </a:r>
            <a:r>
              <a:rPr lang="en-US" dirty="0" err="1"/>
              <a:t>Lakoff</a:t>
            </a:r>
            <a:r>
              <a:rPr lang="en-US" dirty="0"/>
              <a:t> &amp; Johnson 1980), considering them a matter of thought and not of language alone</a:t>
            </a:r>
            <a:r>
              <a:rPr lang="sr-Latn-RS" dirty="0"/>
              <a:t>, which </a:t>
            </a:r>
            <a:r>
              <a:rPr lang="en-US" dirty="0"/>
              <a:t>include mappings, or structured correspondences, between an often concrete source domain (</a:t>
            </a:r>
            <a:r>
              <a:rPr lang="sr-Latn-RS" dirty="0"/>
              <a:t>JOURNEY</a:t>
            </a:r>
            <a:r>
              <a:rPr lang="en-US" dirty="0"/>
              <a:t>) and an often abstract target domain (</a:t>
            </a:r>
            <a:r>
              <a:rPr lang="sr-Latn-RS" dirty="0"/>
              <a:t>LOVE</a:t>
            </a:r>
            <a:r>
              <a:rPr lang="en-US" dirty="0"/>
              <a:t>)</a:t>
            </a:r>
            <a:r>
              <a:rPr lang="sr-Latn-RS" dirty="0"/>
              <a:t> → LOVE is JOURNEY</a:t>
            </a:r>
            <a:r>
              <a:rPr lang="en-US" dirty="0"/>
              <a:t> </a:t>
            </a:r>
            <a:endParaRPr lang="sr-Latn-RS" dirty="0"/>
          </a:p>
          <a:p>
            <a:r>
              <a:rPr lang="sr-Latn-RS" b="1" dirty="0"/>
              <a:t>D</a:t>
            </a:r>
            <a:r>
              <a:rPr lang="en-US" b="1" dirty="0" err="1"/>
              <a:t>iscourse</a:t>
            </a:r>
            <a:r>
              <a:rPr lang="en-US" b="1" dirty="0"/>
              <a:t> metaphors</a:t>
            </a:r>
            <a:r>
              <a:rPr lang="en-US" dirty="0"/>
              <a:t> (e.g., </a:t>
            </a:r>
            <a:r>
              <a:rPr lang="en-US" dirty="0" err="1"/>
              <a:t>Zinken</a:t>
            </a:r>
            <a:r>
              <a:rPr lang="en-US" dirty="0"/>
              <a:t>, </a:t>
            </a:r>
            <a:r>
              <a:rPr lang="en-US" dirty="0" err="1"/>
              <a:t>Hellsten</a:t>
            </a:r>
            <a:r>
              <a:rPr lang="en-US" dirty="0"/>
              <a:t> &amp; </a:t>
            </a:r>
            <a:r>
              <a:rPr lang="en-US" dirty="0" err="1"/>
              <a:t>Nerlich</a:t>
            </a:r>
            <a:r>
              <a:rPr lang="en-US" dirty="0"/>
              <a:t> 2007) do not rely on any concrete experience outside discourse, or rely on “second-hand” experiences. </a:t>
            </a:r>
            <a:endParaRPr lang="sr-Latn-RS" dirty="0"/>
          </a:p>
          <a:p>
            <a:pPr lvl="1"/>
            <a:r>
              <a:rPr lang="sr-Latn-RS" sz="2500" b="1" dirty="0"/>
              <a:t>Deliberate metaphors (</a:t>
            </a:r>
            <a:r>
              <a:rPr lang="en-US" sz="2500" dirty="0"/>
              <a:t>Steen 2008</a:t>
            </a:r>
            <a:r>
              <a:rPr lang="sr-Latn-RS" sz="2500" dirty="0"/>
              <a:t>: </a:t>
            </a:r>
            <a:r>
              <a:rPr lang="en-US" sz="2500" dirty="0"/>
              <a:t>222</a:t>
            </a:r>
            <a:r>
              <a:rPr lang="sr-Latn-RS" sz="2500" dirty="0"/>
              <a:t>) </a:t>
            </a:r>
            <a:r>
              <a:rPr lang="sr-Latn-RS" sz="2500" b="1" dirty="0"/>
              <a:t>- </a:t>
            </a:r>
            <a:r>
              <a:rPr lang="en-US" sz="2500" dirty="0"/>
              <a:t>certain metaphors in discourse are used consciously, deliberately, and strategically</a:t>
            </a:r>
            <a:r>
              <a:rPr lang="sr-Latn-RS" sz="2500" dirty="0"/>
              <a:t>; </a:t>
            </a:r>
            <a:r>
              <a:rPr lang="en-US" sz="2500" dirty="0"/>
              <a:t>they help realize a particular communicative goal. In discourse, conventional metaphors are frequently used unintentionally</a:t>
            </a:r>
            <a:r>
              <a:rPr lang="sr-Latn-RS" sz="2500" dirty="0"/>
              <a:t> (I feel down). </a:t>
            </a:r>
            <a:r>
              <a:rPr lang="en-US" sz="2500" dirty="0"/>
              <a:t>Some other metaphors are produced intentionally, and are used strategically or deliberately</a:t>
            </a:r>
            <a:r>
              <a:rPr lang="sr-Latn-RS" sz="2500" dirty="0"/>
              <a:t>. </a:t>
            </a:r>
          </a:p>
          <a:p>
            <a:pPr lvl="2"/>
            <a:r>
              <a:rPr lang="en-US" sz="2100" dirty="0"/>
              <a:t>“</a:t>
            </a:r>
            <a:r>
              <a:rPr lang="sr-Latn-RS" sz="2100" dirty="0"/>
              <a:t>T</a:t>
            </a:r>
            <a:r>
              <a:rPr lang="en-US" sz="2100" dirty="0"/>
              <a:t>o change the addressee’s perspective on the referent or topic that is the target of the metaphor, by making the addressee look at it from a different conceptual domain or space” </a:t>
            </a:r>
            <a:r>
              <a:rPr lang="sr-Latn-RS" sz="2100" dirty="0"/>
              <a:t>Used often </a:t>
            </a:r>
            <a:r>
              <a:rPr lang="en-US" sz="2100" dirty="0"/>
              <a:t>in the context of political discourse (</a:t>
            </a:r>
            <a:r>
              <a:rPr lang="en-US" sz="2100" dirty="0" err="1"/>
              <a:t>Cammaerts</a:t>
            </a:r>
            <a:r>
              <a:rPr lang="en-US" sz="2100" dirty="0"/>
              <a:t> 2012</a:t>
            </a:r>
            <a:r>
              <a:rPr lang="sr-Latn-RS" sz="2100" dirty="0"/>
              <a:t>; </a:t>
            </a:r>
            <a:r>
              <a:rPr lang="en-US" sz="2100" dirty="0"/>
              <a:t>Cameron 2003</a:t>
            </a:r>
            <a:r>
              <a:rPr lang="sr-Latn-RS" sz="2100" dirty="0"/>
              <a:t>; </a:t>
            </a:r>
            <a:r>
              <a:rPr lang="en-US" sz="2100" dirty="0" err="1"/>
              <a:t>Charteris</a:t>
            </a:r>
            <a:r>
              <a:rPr lang="en-US" sz="2100" dirty="0"/>
              <a:t>-Black 2014) </a:t>
            </a:r>
            <a:endParaRPr lang="sr-Latn-RS" sz="2100" dirty="0"/>
          </a:p>
          <a:p>
            <a:pPr lvl="2"/>
            <a:r>
              <a:rPr lang="sr-Latn-RS" sz="2100" dirty="0"/>
              <a:t>To evaluate </a:t>
            </a:r>
            <a:r>
              <a:rPr lang="en-US" sz="2100" dirty="0"/>
              <a:t>a phenomenon, presenting it in a positive or negative light. Positive or negative evaluation can be realized by using either a novel metaphor or a metaphor with a long discourse history</a:t>
            </a:r>
            <a:r>
              <a:rPr lang="sr-Latn-RS" sz="2100" dirty="0"/>
              <a:t>. </a:t>
            </a:r>
            <a:r>
              <a:rPr lang="en-US" sz="2100" dirty="0"/>
              <a:t>For the evaluative force of the </a:t>
            </a:r>
            <a:r>
              <a:rPr lang="en-US" sz="2100" i="1" dirty="0"/>
              <a:t>prison/dungeon of nations </a:t>
            </a:r>
            <a:r>
              <a:rPr lang="en-US" sz="2100" dirty="0"/>
              <a:t>metaphor, the choice of the source domain and the source domain’s connotations seem to be particularly important </a:t>
            </a:r>
            <a:r>
              <a:rPr lang="sr-Latn-RS" sz="2100" dirty="0"/>
              <a:t>(</a:t>
            </a:r>
            <a:r>
              <a:rPr lang="en-US" sz="2100" dirty="0" err="1"/>
              <a:t>Deignan</a:t>
            </a:r>
            <a:r>
              <a:rPr lang="en-US" sz="2100" dirty="0"/>
              <a:t> 2010</a:t>
            </a:r>
            <a:r>
              <a:rPr lang="sr-Latn-RS" sz="2100" dirty="0"/>
              <a:t>)</a:t>
            </a:r>
            <a:endParaRPr lang="en-US" sz="2100" dirty="0"/>
          </a:p>
          <a:p>
            <a:endParaRPr lang="en-US" dirty="0"/>
          </a:p>
          <a:p>
            <a:endParaRPr lang="en-US" dirty="0"/>
          </a:p>
          <a:p>
            <a:endParaRPr lang="en-US" dirty="0"/>
          </a:p>
        </p:txBody>
      </p:sp>
    </p:spTree>
    <p:extLst>
      <p:ext uri="{BB962C8B-B14F-4D97-AF65-F5344CB8AC3E}">
        <p14:creationId xmlns:p14="http://schemas.microsoft.com/office/powerpoint/2010/main" val="21624578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0376"/>
            <a:ext cx="10515600" cy="5726587"/>
          </a:xfrm>
        </p:spPr>
        <p:txBody>
          <a:bodyPr>
            <a:normAutofit/>
          </a:bodyPr>
          <a:lstStyle/>
          <a:p>
            <a:pPr marL="0" indent="0">
              <a:buNone/>
            </a:pPr>
            <a:r>
              <a:rPr lang="sr-Latn-RS" dirty="0" err="1"/>
              <a:t>Theory</a:t>
            </a:r>
            <a:endParaRPr lang="sr-Latn-RS" b="1" dirty="0"/>
          </a:p>
          <a:p>
            <a:r>
              <a:rPr lang="sr-Latn-RS" sz="2400" b="1" dirty="0"/>
              <a:t>R</a:t>
            </a:r>
            <a:r>
              <a:rPr lang="en-US" sz="2400" b="1" dirty="0" err="1"/>
              <a:t>econtextualization</a:t>
            </a:r>
            <a:r>
              <a:rPr lang="en-US" sz="2400" b="1" dirty="0"/>
              <a:t> </a:t>
            </a:r>
            <a:r>
              <a:rPr lang="en-US" sz="2400" dirty="0"/>
              <a:t>(</a:t>
            </a:r>
            <a:r>
              <a:rPr lang="en-US" sz="2400" dirty="0" err="1"/>
              <a:t>Semino</a:t>
            </a:r>
            <a:r>
              <a:rPr lang="en-US" sz="2400" dirty="0"/>
              <a:t>, </a:t>
            </a:r>
            <a:r>
              <a:rPr lang="en-US" sz="2400" dirty="0" err="1"/>
              <a:t>Deignan</a:t>
            </a:r>
            <a:r>
              <a:rPr lang="en-US" sz="2400" dirty="0"/>
              <a:t> &amp; Littlemore 2013) concentrates on what happens when metaphorical expressions from some earlier written or spoken sources are reused in later contexts, genres, and registers that are different from the original ones</a:t>
            </a:r>
            <a:r>
              <a:rPr lang="sr-Latn-RS" sz="2400" dirty="0"/>
              <a:t>. </a:t>
            </a:r>
            <a:r>
              <a:rPr lang="en-US" sz="2400" dirty="0"/>
              <a:t> Referring to specific features of metaphor use in new contexts, Dalia </a:t>
            </a:r>
            <a:r>
              <a:rPr lang="en-US" sz="2400" dirty="0" err="1"/>
              <a:t>Gavriely-Nuri</a:t>
            </a:r>
            <a:r>
              <a:rPr lang="en-US" sz="2400" dirty="0"/>
              <a:t> (2013) notices another tendency, labelling this </a:t>
            </a:r>
            <a:r>
              <a:rPr lang="en-US" sz="2400" b="1" dirty="0"/>
              <a:t>“recycling metaphors”</a:t>
            </a:r>
            <a:r>
              <a:rPr lang="en-US" sz="2400" dirty="0"/>
              <a:t>:</a:t>
            </a:r>
            <a:r>
              <a:rPr lang="en-US" sz="2400" b="1" dirty="0"/>
              <a:t> </a:t>
            </a:r>
            <a:r>
              <a:rPr lang="en-US" sz="2400" dirty="0"/>
              <a:t>this applies to situations in which metaphors reappear in new contexts, but are actually preserved rather than related to some new aspects of meaning, which is the case in </a:t>
            </a:r>
            <a:r>
              <a:rPr lang="en-US" sz="2400" dirty="0" err="1"/>
              <a:t>recontextualization</a:t>
            </a:r>
            <a:r>
              <a:rPr lang="en-US" sz="2400" dirty="0"/>
              <a:t>. When recycled, metaphors are more or less static. The </a:t>
            </a:r>
            <a:r>
              <a:rPr lang="en-US" sz="2400" i="1" dirty="0"/>
              <a:t>prison of nations </a:t>
            </a:r>
            <a:r>
              <a:rPr lang="en-US" sz="2400" dirty="0"/>
              <a:t>is a good example of such a static metaphor. </a:t>
            </a:r>
          </a:p>
          <a:p>
            <a:endParaRPr lang="en-US" dirty="0"/>
          </a:p>
          <a:p>
            <a:endParaRPr lang="en-US" dirty="0"/>
          </a:p>
          <a:p>
            <a:endParaRPr lang="en-US" dirty="0"/>
          </a:p>
        </p:txBody>
      </p:sp>
    </p:spTree>
    <p:extLst>
      <p:ext uri="{BB962C8B-B14F-4D97-AF65-F5344CB8AC3E}">
        <p14:creationId xmlns:p14="http://schemas.microsoft.com/office/powerpoint/2010/main" val="1523621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err="1">
                <a:solidFill>
                  <a:schemeClr val="accent2"/>
                </a:solidFill>
              </a:rPr>
              <a:t>Koteyko</a:t>
            </a:r>
            <a:r>
              <a:rPr lang="en-US" sz="2800" b="1" dirty="0">
                <a:solidFill>
                  <a:schemeClr val="accent2"/>
                </a:solidFill>
              </a:rPr>
              <a:t>, </a:t>
            </a:r>
            <a:r>
              <a:rPr lang="en-US" sz="2800" b="1" dirty="0" err="1">
                <a:solidFill>
                  <a:schemeClr val="accent2"/>
                </a:solidFill>
              </a:rPr>
              <a:t>Nelya</a:t>
            </a:r>
            <a:r>
              <a:rPr lang="en-US" sz="2800" b="1" dirty="0">
                <a:solidFill>
                  <a:schemeClr val="accent2"/>
                </a:solidFill>
              </a:rPr>
              <a:t> &amp; </a:t>
            </a:r>
            <a:r>
              <a:rPr lang="en-US" sz="2800" b="1" dirty="0" err="1">
                <a:solidFill>
                  <a:schemeClr val="accent2"/>
                </a:solidFill>
              </a:rPr>
              <a:t>Ryazanova</a:t>
            </a:r>
            <a:r>
              <a:rPr lang="en-US" sz="2800" b="1" dirty="0">
                <a:solidFill>
                  <a:schemeClr val="accent2"/>
                </a:solidFill>
              </a:rPr>
              <a:t>-Clarke, Lara. (2009). The Path and Building Metaphors in the Speeches of Vladimir Putin: Back to the Future?  </a:t>
            </a:r>
            <a:r>
              <a:rPr lang="en-US" sz="2800" b="1" i="1" dirty="0" err="1">
                <a:solidFill>
                  <a:schemeClr val="accent2"/>
                </a:solidFill>
              </a:rPr>
              <a:t>Slavonica</a:t>
            </a:r>
            <a:r>
              <a:rPr lang="en-US" sz="2800" b="1" dirty="0">
                <a:solidFill>
                  <a:schemeClr val="accent2"/>
                </a:solidFill>
              </a:rPr>
              <a:t> 15</a:t>
            </a:r>
            <a:r>
              <a:rPr lang="sr-Latn-RS" sz="2800" b="1" dirty="0">
                <a:solidFill>
                  <a:schemeClr val="accent2"/>
                </a:solidFill>
              </a:rPr>
              <a:t>:</a:t>
            </a:r>
            <a:r>
              <a:rPr lang="en-US" sz="2800" b="1" dirty="0">
                <a:solidFill>
                  <a:schemeClr val="accent2"/>
                </a:solidFill>
              </a:rPr>
              <a:t> 112-127.</a:t>
            </a:r>
          </a:p>
        </p:txBody>
      </p:sp>
      <p:sp>
        <p:nvSpPr>
          <p:cNvPr id="3" name="Content Placeholder 2"/>
          <p:cNvSpPr>
            <a:spLocks noGrp="1"/>
          </p:cNvSpPr>
          <p:nvPr>
            <p:ph idx="1"/>
          </p:nvPr>
        </p:nvSpPr>
        <p:spPr/>
        <p:txBody>
          <a:bodyPr>
            <a:normAutofit/>
          </a:bodyPr>
          <a:lstStyle/>
          <a:p>
            <a:pPr marL="0" indent="0">
              <a:buNone/>
            </a:pPr>
            <a:r>
              <a:rPr lang="en-US" dirty="0"/>
              <a:t>Topic and Problem</a:t>
            </a:r>
            <a:endParaRPr lang="sr-Latn-RS" dirty="0"/>
          </a:p>
          <a:p>
            <a:pPr lvl="1"/>
            <a:r>
              <a:rPr lang="en-US" dirty="0"/>
              <a:t>A critical exploration is provided of the path and building metaphors used in the speeches of the Russian president Vladimir Putin. Critical metaphor analysis enables us to identify which metaphors are chosen and to explain why these metaphors are chosen by illustrating how they create political myths</a:t>
            </a:r>
            <a:endParaRPr lang="sr-Latn-RS" dirty="0"/>
          </a:p>
          <a:p>
            <a:pPr marL="0" indent="0">
              <a:buNone/>
            </a:pPr>
            <a:r>
              <a:rPr lang="en-US" dirty="0"/>
              <a:t>Relevance</a:t>
            </a:r>
            <a:r>
              <a:rPr lang="sr-Cyrl-RS" dirty="0"/>
              <a:t>  </a:t>
            </a:r>
            <a:endParaRPr lang="sr-Latn-RS" dirty="0"/>
          </a:p>
          <a:p>
            <a:pPr lvl="1"/>
            <a:r>
              <a:rPr lang="sr-Latn-RS" dirty="0"/>
              <a:t>Putin’s use of two metaphors are explored as part of his </a:t>
            </a:r>
            <a:r>
              <a:rPr lang="en-US" dirty="0"/>
              <a:t>legitimization strategies</a:t>
            </a:r>
            <a:r>
              <a:rPr lang="sr-Latn-RS" dirty="0"/>
              <a:t>, since metaphors</a:t>
            </a:r>
            <a:r>
              <a:rPr lang="en-US" dirty="0"/>
              <a:t> in public discourse use stereotypical representations of everyday situations to provide evaluative perspectives on contested topics as well as to legitimize political actions.</a:t>
            </a:r>
          </a:p>
          <a:p>
            <a:endParaRPr lang="en-US" dirty="0"/>
          </a:p>
        </p:txBody>
      </p:sp>
    </p:spTree>
    <p:extLst>
      <p:ext uri="{BB962C8B-B14F-4D97-AF65-F5344CB8AC3E}">
        <p14:creationId xmlns:p14="http://schemas.microsoft.com/office/powerpoint/2010/main" val="15932344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7672"/>
            <a:ext cx="10515600" cy="5699291"/>
          </a:xfrm>
        </p:spPr>
        <p:txBody>
          <a:bodyPr>
            <a:normAutofit/>
          </a:bodyPr>
          <a:lstStyle/>
          <a:p>
            <a:endParaRPr lang="sr-Latn-RS" dirty="0"/>
          </a:p>
          <a:p>
            <a:pPr marL="0" indent="0">
              <a:buNone/>
            </a:pPr>
            <a:r>
              <a:rPr lang="sr-Latn-RS" dirty="0" err="1"/>
              <a:t>Methodology</a:t>
            </a:r>
            <a:r>
              <a:rPr lang="sr-Latn-RS" dirty="0"/>
              <a:t>: </a:t>
            </a:r>
            <a:r>
              <a:rPr lang="sr-Latn-RS" dirty="0" err="1"/>
              <a:t>Corpus</a:t>
            </a:r>
            <a:endParaRPr lang="hr-HR" b="1" dirty="0"/>
          </a:p>
          <a:p>
            <a:r>
              <a:rPr lang="en-US" sz="2400" b="1" dirty="0" err="1"/>
              <a:t>hrWaC</a:t>
            </a:r>
            <a:r>
              <a:rPr lang="en-US" sz="2400" b="1" dirty="0"/>
              <a:t> corpus</a:t>
            </a:r>
            <a:r>
              <a:rPr lang="sr-Latn-RS" sz="2400" b="1" dirty="0"/>
              <a:t> </a:t>
            </a:r>
            <a:r>
              <a:rPr lang="sr-Latn-RS" sz="2400" dirty="0"/>
              <a:t>–</a:t>
            </a:r>
            <a:r>
              <a:rPr lang="sr-Latn-RS" sz="2400" b="1" dirty="0"/>
              <a:t> </a:t>
            </a:r>
            <a:r>
              <a:rPr lang="en-US" sz="2400" dirty="0"/>
              <a:t>distribution</a:t>
            </a:r>
            <a:r>
              <a:rPr lang="sr-Latn-RS" sz="2400" dirty="0"/>
              <a:t> of the metaphore</a:t>
            </a:r>
            <a:r>
              <a:rPr lang="en-US" sz="2400" dirty="0"/>
              <a:t> across genres, its target domains, and the context types it is</a:t>
            </a:r>
            <a:r>
              <a:rPr lang="sr-Latn-RS" sz="2400" dirty="0"/>
              <a:t> </a:t>
            </a:r>
            <a:r>
              <a:rPr lang="en-US" sz="2400" dirty="0"/>
              <a:t>used in. </a:t>
            </a:r>
            <a:endParaRPr lang="sr-Latn-RS" sz="2400" dirty="0"/>
          </a:p>
          <a:p>
            <a:r>
              <a:rPr lang="en-US" sz="2400" b="1" dirty="0"/>
              <a:t>Google Books</a:t>
            </a:r>
            <a:r>
              <a:rPr lang="sr-Latn-RS" sz="2400" b="1" dirty="0"/>
              <a:t> </a:t>
            </a:r>
            <a:r>
              <a:rPr lang="sr-Latn-RS" sz="2400" dirty="0"/>
              <a:t>– occurence in literature and scholarship in a </a:t>
            </a:r>
            <a:r>
              <a:rPr lang="en-US" sz="2400" dirty="0"/>
              <a:t>broader South Slavic context</a:t>
            </a:r>
            <a:endParaRPr lang="sr-Latn-RS" sz="2400" dirty="0"/>
          </a:p>
          <a:p>
            <a:r>
              <a:rPr lang="en-US" sz="2400" b="1" dirty="0"/>
              <a:t>Google search</a:t>
            </a:r>
            <a:r>
              <a:rPr lang="sr-Latn-RS" sz="2400" dirty="0"/>
              <a:t>, co</a:t>
            </a:r>
            <a:r>
              <a:rPr lang="en-US" sz="2400" dirty="0" err="1"/>
              <a:t>rpus</a:t>
            </a:r>
            <a:r>
              <a:rPr lang="en-US" sz="2400" dirty="0"/>
              <a:t> includes Bosnian, Montenegrin,</a:t>
            </a:r>
            <a:r>
              <a:rPr lang="sr-Latn-RS" sz="2400" dirty="0"/>
              <a:t> </a:t>
            </a:r>
            <a:r>
              <a:rPr lang="en-US" sz="2400" dirty="0"/>
              <a:t>and Serbian sources in addition to Croatian. The data were collected</a:t>
            </a:r>
            <a:r>
              <a:rPr lang="sr-Latn-RS" sz="2400" dirty="0"/>
              <a:t> </a:t>
            </a:r>
            <a:r>
              <a:rPr lang="en-US" sz="2400" dirty="0"/>
              <a:t>from online newspapers, internet forums and portals, research articles, popular</a:t>
            </a:r>
            <a:r>
              <a:rPr lang="sr-Latn-RS" sz="2400" dirty="0"/>
              <a:t> </a:t>
            </a:r>
            <a:r>
              <a:rPr lang="en-US" sz="2400" dirty="0"/>
              <a:t>scientific discourse, and so on</a:t>
            </a:r>
            <a:r>
              <a:rPr lang="sr-Latn-RS" sz="2400" dirty="0"/>
              <a:t>.</a:t>
            </a:r>
          </a:p>
        </p:txBody>
      </p:sp>
    </p:spTree>
    <p:extLst>
      <p:ext uri="{BB962C8B-B14F-4D97-AF65-F5344CB8AC3E}">
        <p14:creationId xmlns:p14="http://schemas.microsoft.com/office/powerpoint/2010/main" val="5793273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7796" y="600501"/>
            <a:ext cx="11068335" cy="5977719"/>
          </a:xfrm>
        </p:spPr>
        <p:txBody>
          <a:bodyPr>
            <a:normAutofit fontScale="55000" lnSpcReduction="20000"/>
          </a:bodyPr>
          <a:lstStyle/>
          <a:p>
            <a:pPr marL="0" indent="0">
              <a:lnSpc>
                <a:spcPct val="110000"/>
              </a:lnSpc>
              <a:buNone/>
            </a:pPr>
            <a:r>
              <a:rPr lang="en-US" sz="5100" dirty="0">
                <a:cs typeface="Adobe Arabic" panose="02040503050201020203" pitchFamily="18" charset="-78"/>
              </a:rPr>
              <a:t>The metaphor’s origin and discourse history</a:t>
            </a:r>
            <a:r>
              <a:rPr lang="sr-Latn-RS" sz="5100" dirty="0">
                <a:cs typeface="Adobe Arabic" panose="02040503050201020203" pitchFamily="18" charset="-78"/>
              </a:rPr>
              <a:t>: </a:t>
            </a:r>
            <a:r>
              <a:rPr lang="sr-Latn-RS" sz="5100" dirty="0" err="1">
                <a:cs typeface="Adobe Arabic" panose="02040503050201020203" pitchFamily="18" charset="-78"/>
              </a:rPr>
              <a:t>Historical</a:t>
            </a:r>
            <a:r>
              <a:rPr lang="sr-Latn-RS" sz="5100" dirty="0">
                <a:cs typeface="Adobe Arabic" panose="02040503050201020203" pitchFamily="18" charset="-78"/>
              </a:rPr>
              <a:t> </a:t>
            </a:r>
            <a:r>
              <a:rPr lang="sr-Latn-RS" sz="5100" dirty="0" err="1">
                <a:cs typeface="Adobe Arabic" panose="02040503050201020203" pitchFamily="18" charset="-78"/>
              </a:rPr>
              <a:t>records</a:t>
            </a:r>
            <a:r>
              <a:rPr lang="sr-Latn-RS" sz="5100" dirty="0">
                <a:cs typeface="Adobe Arabic" panose="02040503050201020203" pitchFamily="18" charset="-78"/>
              </a:rPr>
              <a:t> </a:t>
            </a:r>
            <a:r>
              <a:rPr lang="sr-Latn-RS" sz="5100" dirty="0" err="1">
                <a:cs typeface="Adobe Arabic" panose="02040503050201020203" pitchFamily="18" charset="-78"/>
              </a:rPr>
              <a:t>and</a:t>
            </a:r>
            <a:r>
              <a:rPr lang="sr-Latn-RS" sz="5100" dirty="0">
                <a:cs typeface="Adobe Arabic" panose="02040503050201020203" pitchFamily="18" charset="-78"/>
              </a:rPr>
              <a:t> </a:t>
            </a:r>
            <a:r>
              <a:rPr lang="sr-Latn-RS" sz="5100" dirty="0" err="1">
                <a:cs typeface="Adobe Arabic" panose="02040503050201020203" pitchFamily="18" charset="-78"/>
              </a:rPr>
              <a:t>Google</a:t>
            </a:r>
            <a:r>
              <a:rPr lang="sr-Latn-RS" sz="5100" dirty="0">
                <a:cs typeface="Adobe Arabic" panose="02040503050201020203" pitchFamily="18" charset="-78"/>
              </a:rPr>
              <a:t> </a:t>
            </a:r>
            <a:r>
              <a:rPr lang="sr-Latn-RS" sz="5100" dirty="0" err="1">
                <a:cs typeface="Adobe Arabic" panose="02040503050201020203" pitchFamily="18" charset="-78"/>
              </a:rPr>
              <a:t>Books</a:t>
            </a:r>
            <a:endParaRPr lang="sr-Latn-RS" sz="5100" dirty="0">
              <a:cs typeface="Adobe Arabic" panose="02040503050201020203" pitchFamily="18" charset="-78"/>
            </a:endParaRPr>
          </a:p>
          <a:p>
            <a:pPr marL="0" indent="0">
              <a:buNone/>
            </a:pPr>
            <a:endParaRPr lang="hr-HR" sz="5100" dirty="0"/>
          </a:p>
          <a:p>
            <a:pPr>
              <a:lnSpc>
                <a:spcPct val="110000"/>
              </a:lnSpc>
            </a:pPr>
            <a:r>
              <a:rPr lang="en-US" sz="4400" dirty="0"/>
              <a:t>The first use of the </a:t>
            </a:r>
            <a:r>
              <a:rPr lang="en-US" sz="4400" i="1" dirty="0"/>
              <a:t>prison of nations metaphor </a:t>
            </a:r>
            <a:r>
              <a:rPr lang="en-US" sz="4400" dirty="0"/>
              <a:t>is often attributed to Lenin. However, the metaphor goes back to the French aristocrat and writer Marquis </a:t>
            </a:r>
            <a:r>
              <a:rPr lang="en-US" sz="4400" dirty="0" err="1"/>
              <a:t>Astolphe</a:t>
            </a:r>
            <a:r>
              <a:rPr lang="en-US" sz="4400" dirty="0"/>
              <a:t>-Louis-</a:t>
            </a:r>
            <a:r>
              <a:rPr lang="en-US" sz="4400" dirty="0" err="1"/>
              <a:t>Léonor</a:t>
            </a:r>
            <a:r>
              <a:rPr lang="en-US" sz="4400" dirty="0"/>
              <a:t> De </a:t>
            </a:r>
            <a:r>
              <a:rPr lang="en-US" sz="4400" dirty="0" err="1"/>
              <a:t>Custine</a:t>
            </a:r>
            <a:r>
              <a:rPr lang="en-US" sz="4400" dirty="0"/>
              <a:t> (1790–1857) who, after his three-month stay in the empire of Tsar Nicholas I in 1839, described it as “only a prison to which the emperor holds the key” in his</a:t>
            </a:r>
            <a:r>
              <a:rPr lang="sr-Latn-RS" sz="4400" dirty="0"/>
              <a:t> </a:t>
            </a:r>
            <a:r>
              <a:rPr lang="en-US" sz="4400" dirty="0"/>
              <a:t>travelogue, </a:t>
            </a:r>
            <a:r>
              <a:rPr lang="en-US" sz="4400" i="1" dirty="0"/>
              <a:t>La </a:t>
            </a:r>
            <a:r>
              <a:rPr lang="en-US" sz="4400" i="1" dirty="0" err="1"/>
              <a:t>Russie</a:t>
            </a:r>
            <a:r>
              <a:rPr lang="en-US" sz="4400" i="1" dirty="0"/>
              <a:t> en </a:t>
            </a:r>
            <a:r>
              <a:rPr lang="en-US" sz="4400" i="1" dirty="0" smtClean="0"/>
              <a:t>1839</a:t>
            </a:r>
            <a:r>
              <a:rPr lang="en-US" sz="4400" dirty="0" smtClean="0"/>
              <a:t> </a:t>
            </a:r>
            <a:r>
              <a:rPr lang="en-US" sz="4400" dirty="0"/>
              <a:t>(de </a:t>
            </a:r>
            <a:r>
              <a:rPr lang="en-US" sz="4400" dirty="0" err="1"/>
              <a:t>Custine</a:t>
            </a:r>
            <a:r>
              <a:rPr lang="en-US" sz="4400" dirty="0"/>
              <a:t> 2001: 162). </a:t>
            </a:r>
            <a:endParaRPr lang="sr-Latn-RS" sz="4400" dirty="0"/>
          </a:p>
          <a:p>
            <a:pPr>
              <a:lnSpc>
                <a:spcPct val="110000"/>
              </a:lnSpc>
            </a:pPr>
            <a:r>
              <a:rPr lang="en-US" sz="4400" dirty="0"/>
              <a:t>Russia’s revolutionaries took notice of the dissatisfaction among ethnic minorities, and Lenin referred to the empire as a “prison  of nations” in his text </a:t>
            </a:r>
            <a:r>
              <a:rPr lang="en-US" sz="4400" i="1" dirty="0"/>
              <a:t>On the Question of National Policy </a:t>
            </a:r>
            <a:r>
              <a:rPr lang="en-US" sz="4400" dirty="0"/>
              <a:t>(Lenin 1976).</a:t>
            </a:r>
            <a:endParaRPr lang="sr-Latn-RS" sz="4400" dirty="0"/>
          </a:p>
          <a:p>
            <a:pPr>
              <a:lnSpc>
                <a:spcPct val="110000"/>
              </a:lnSpc>
            </a:pPr>
            <a:r>
              <a:rPr lang="sr-Latn-RS" sz="4400" dirty="0"/>
              <a:t>Šarić </a:t>
            </a:r>
            <a:r>
              <a:rPr lang="en-US" sz="4400" dirty="0"/>
              <a:t>examined its frequency in Bulgarian, Macedonian, Slovenian, and Bosnian/Croatian/Serbian (BCS) sources in, and determined that the metaphor is </a:t>
            </a:r>
            <a:r>
              <a:rPr lang="en-US" sz="4400" b="1" dirty="0"/>
              <a:t>non-existent in Bulgarian and is very rarely used in Macedonian</a:t>
            </a:r>
            <a:r>
              <a:rPr lang="en-US" sz="4400" dirty="0"/>
              <a:t>. </a:t>
            </a:r>
            <a:r>
              <a:rPr lang="sr-Latn-RS" sz="4400" dirty="0"/>
              <a:t> </a:t>
            </a:r>
          </a:p>
          <a:p>
            <a:pPr marL="0" indent="0">
              <a:buNone/>
            </a:pPr>
            <a:r>
              <a:rPr lang="en-US" sz="3400" dirty="0"/>
              <a:t> </a:t>
            </a:r>
          </a:p>
          <a:p>
            <a:endParaRPr lang="sr-Latn-RS" dirty="0"/>
          </a:p>
          <a:p>
            <a:endParaRPr lang="en-US" dirty="0"/>
          </a:p>
          <a:p>
            <a:endParaRPr lang="en-US" dirty="0"/>
          </a:p>
          <a:p>
            <a:endParaRPr lang="en-US" dirty="0"/>
          </a:p>
        </p:txBody>
      </p:sp>
    </p:spTree>
    <p:extLst>
      <p:ext uri="{BB962C8B-B14F-4D97-AF65-F5344CB8AC3E}">
        <p14:creationId xmlns:p14="http://schemas.microsoft.com/office/powerpoint/2010/main" val="22748285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376" y="313898"/>
            <a:ext cx="11081982" cy="6414447"/>
          </a:xfrm>
        </p:spPr>
        <p:txBody>
          <a:bodyPr>
            <a:normAutofit fontScale="55000" lnSpcReduction="20000"/>
          </a:bodyPr>
          <a:lstStyle/>
          <a:p>
            <a:pPr marL="0" indent="0">
              <a:lnSpc>
                <a:spcPct val="110000"/>
              </a:lnSpc>
              <a:buNone/>
            </a:pPr>
            <a:r>
              <a:rPr lang="en-US" sz="5100" dirty="0">
                <a:cs typeface="Adobe Arabic" panose="02040503050201020203" pitchFamily="18" charset="-78"/>
              </a:rPr>
              <a:t>The metaphor’s origin and discourse history</a:t>
            </a:r>
            <a:r>
              <a:rPr lang="sr-Latn-RS" sz="5100" dirty="0">
                <a:cs typeface="Adobe Arabic" panose="02040503050201020203" pitchFamily="18" charset="-78"/>
              </a:rPr>
              <a:t>: </a:t>
            </a:r>
            <a:r>
              <a:rPr lang="sr-Latn-RS" sz="5100" dirty="0" err="1">
                <a:cs typeface="Adobe Arabic" panose="02040503050201020203" pitchFamily="18" charset="-78"/>
              </a:rPr>
              <a:t>Historical</a:t>
            </a:r>
            <a:r>
              <a:rPr lang="sr-Latn-RS" sz="5100" dirty="0">
                <a:cs typeface="Adobe Arabic" panose="02040503050201020203" pitchFamily="18" charset="-78"/>
              </a:rPr>
              <a:t> </a:t>
            </a:r>
            <a:r>
              <a:rPr lang="sr-Latn-RS" sz="5100" dirty="0" err="1">
                <a:cs typeface="Adobe Arabic" panose="02040503050201020203" pitchFamily="18" charset="-78"/>
              </a:rPr>
              <a:t>records</a:t>
            </a:r>
            <a:r>
              <a:rPr lang="sr-Latn-RS" sz="5100" dirty="0">
                <a:cs typeface="Adobe Arabic" panose="02040503050201020203" pitchFamily="18" charset="-78"/>
              </a:rPr>
              <a:t> </a:t>
            </a:r>
            <a:r>
              <a:rPr lang="sr-Latn-RS" sz="5100" dirty="0" err="1">
                <a:cs typeface="Adobe Arabic" panose="02040503050201020203" pitchFamily="18" charset="-78"/>
              </a:rPr>
              <a:t>and</a:t>
            </a:r>
            <a:r>
              <a:rPr lang="sr-Latn-RS" sz="5100" dirty="0">
                <a:cs typeface="Adobe Arabic" panose="02040503050201020203" pitchFamily="18" charset="-78"/>
              </a:rPr>
              <a:t> </a:t>
            </a:r>
            <a:r>
              <a:rPr lang="sr-Latn-RS" sz="5100" dirty="0" err="1">
                <a:cs typeface="Adobe Arabic" panose="02040503050201020203" pitchFamily="18" charset="-78"/>
              </a:rPr>
              <a:t>Google</a:t>
            </a:r>
            <a:r>
              <a:rPr lang="sr-Latn-RS" sz="5100" dirty="0">
                <a:cs typeface="Adobe Arabic" panose="02040503050201020203" pitchFamily="18" charset="-78"/>
              </a:rPr>
              <a:t> </a:t>
            </a:r>
            <a:r>
              <a:rPr lang="sr-Latn-RS" sz="5100" dirty="0" err="1">
                <a:cs typeface="Adobe Arabic" panose="02040503050201020203" pitchFamily="18" charset="-78"/>
              </a:rPr>
              <a:t>Books</a:t>
            </a:r>
            <a:endParaRPr lang="hr-HR" sz="5100" dirty="0"/>
          </a:p>
          <a:p>
            <a:pPr>
              <a:lnSpc>
                <a:spcPct val="110000"/>
              </a:lnSpc>
            </a:pPr>
            <a:r>
              <a:rPr lang="en-US" sz="4400" dirty="0"/>
              <a:t>Thus, one finds the metaphor in the </a:t>
            </a:r>
            <a:r>
              <a:rPr lang="en-US" sz="4400" b="1" dirty="0"/>
              <a:t>South Slavic countries that</a:t>
            </a:r>
            <a:r>
              <a:rPr lang="sr-Latn-RS" sz="4400" b="1" dirty="0"/>
              <a:t> </a:t>
            </a:r>
            <a:r>
              <a:rPr lang="en-US" sz="4400" b="1" dirty="0"/>
              <a:t>were part of the Habsburg Monarchy</a:t>
            </a:r>
            <a:r>
              <a:rPr lang="en-US" sz="4400" dirty="0"/>
              <a:t>, not in those that were part of the Ottoman Empire. Curtis (2013) indicates that Slavic politicians used the metaphor in references to </a:t>
            </a:r>
            <a:r>
              <a:rPr lang="en-US" sz="4400" b="1" dirty="0"/>
              <a:t>Austria-Hungary</a:t>
            </a:r>
            <a:r>
              <a:rPr lang="en-US" sz="4400" dirty="0"/>
              <a:t> in 1918 in the context of national groups’ calls for </a:t>
            </a:r>
            <a:r>
              <a:rPr lang="en-US" sz="4400" dirty="0" err="1"/>
              <a:t>selfdetermination</a:t>
            </a:r>
            <a:r>
              <a:rPr lang="en-US" sz="4400" dirty="0"/>
              <a:t>: in Austria-Hungary, it “helped the national minorities align their struggle with claims of democracy and liberty.” Austria-Hungary thus appeared in the early twentieth century in the South Slavic context as a new target domain.</a:t>
            </a:r>
          </a:p>
          <a:p>
            <a:pPr>
              <a:lnSpc>
                <a:spcPct val="110000"/>
              </a:lnSpc>
            </a:pPr>
            <a:r>
              <a:rPr lang="en-US" sz="4400" dirty="0"/>
              <a:t>In the </a:t>
            </a:r>
            <a:r>
              <a:rPr lang="en-US" sz="4400" b="1" dirty="0"/>
              <a:t>German sources</a:t>
            </a:r>
            <a:r>
              <a:rPr lang="en-US" sz="4400" dirty="0"/>
              <a:t>, frequent target domains include tsarist Russia, the Soviet Union, and the Habsburg Monarchy, whereas in the </a:t>
            </a:r>
            <a:r>
              <a:rPr lang="en-US" sz="4400" b="1" dirty="0"/>
              <a:t>English sources </a:t>
            </a:r>
            <a:r>
              <a:rPr lang="en-US" sz="4400" dirty="0"/>
              <a:t>frequent targets include the Russian Empire, tsarist Russia, and the Soviet Union; less frequent ones are the Habsburg Monarchy, Austria-Hungary, the kingdom of Yugoslavia, and socialist Yugoslavia. </a:t>
            </a:r>
          </a:p>
          <a:p>
            <a:pPr marL="0" indent="0">
              <a:buNone/>
            </a:pPr>
            <a:r>
              <a:rPr lang="en-US" sz="3400" dirty="0"/>
              <a:t> </a:t>
            </a:r>
          </a:p>
          <a:p>
            <a:endParaRPr lang="sr-Latn-RS" dirty="0"/>
          </a:p>
          <a:p>
            <a:endParaRPr lang="en-US" dirty="0"/>
          </a:p>
          <a:p>
            <a:endParaRPr lang="en-US" dirty="0"/>
          </a:p>
          <a:p>
            <a:endParaRPr lang="en-US" dirty="0"/>
          </a:p>
        </p:txBody>
      </p:sp>
    </p:spTree>
    <p:extLst>
      <p:ext uri="{BB962C8B-B14F-4D97-AF65-F5344CB8AC3E}">
        <p14:creationId xmlns:p14="http://schemas.microsoft.com/office/powerpoint/2010/main" val="14182807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68740"/>
            <a:ext cx="10515600" cy="5508223"/>
          </a:xfrm>
        </p:spPr>
        <p:txBody>
          <a:bodyPr/>
          <a:lstStyle/>
          <a:p>
            <a:pPr marL="0" indent="0">
              <a:buNone/>
            </a:pPr>
            <a:r>
              <a:rPr lang="en-US" dirty="0" err="1"/>
              <a:t>hrWaC</a:t>
            </a:r>
            <a:r>
              <a:rPr lang="en-US" dirty="0"/>
              <a:t> corpus</a:t>
            </a:r>
            <a:r>
              <a:rPr lang="sr-Latn-RS" dirty="0"/>
              <a:t>: </a:t>
            </a:r>
            <a:r>
              <a:rPr lang="sr-Latn-RS" dirty="0" err="1"/>
              <a:t>frequency</a:t>
            </a:r>
            <a:r>
              <a:rPr lang="sr-Latn-RS" dirty="0"/>
              <a:t>, </a:t>
            </a:r>
            <a:r>
              <a:rPr lang="en-US" dirty="0"/>
              <a:t>genres</a:t>
            </a:r>
            <a:endParaRPr lang="hr-HR" dirty="0"/>
          </a:p>
          <a:p>
            <a:pPr marL="0" indent="0">
              <a:buNone/>
            </a:pPr>
            <a:endParaRPr lang="hr-HR" dirty="0"/>
          </a:p>
          <a:p>
            <a:r>
              <a:rPr lang="en-US" sz="2400" dirty="0"/>
              <a:t>The frequency of the metaphor and its distribution across genres</a:t>
            </a:r>
          </a:p>
          <a:p>
            <a:pPr marL="457200" lvl="1" indent="0">
              <a:lnSpc>
                <a:spcPct val="100000"/>
              </a:lnSpc>
              <a:spcBef>
                <a:spcPts val="0"/>
              </a:spcBef>
              <a:buNone/>
            </a:pPr>
            <a:r>
              <a:rPr lang="sr-Latn-RS" sz="1800" i="1" dirty="0"/>
              <a:t>	</a:t>
            </a:r>
            <a:r>
              <a:rPr lang="en-US" sz="2100" i="1" dirty="0" err="1"/>
              <a:t>tamnica</a:t>
            </a:r>
            <a:r>
              <a:rPr lang="en-US" sz="2100" i="1" dirty="0"/>
              <a:t> </a:t>
            </a:r>
            <a:r>
              <a:rPr lang="en-US" sz="2100" i="1" dirty="0" err="1"/>
              <a:t>naroda</a:t>
            </a:r>
            <a:r>
              <a:rPr lang="en-US" sz="2100" i="1" dirty="0"/>
              <a:t> </a:t>
            </a:r>
            <a:r>
              <a:rPr lang="en-US" sz="2100" dirty="0"/>
              <a:t>‘dungeon of nations’ 385 (0.3 per million)</a:t>
            </a:r>
          </a:p>
          <a:p>
            <a:pPr marL="457200" lvl="1" indent="0">
              <a:lnSpc>
                <a:spcPct val="100000"/>
              </a:lnSpc>
              <a:spcBef>
                <a:spcPts val="0"/>
              </a:spcBef>
              <a:buNone/>
            </a:pPr>
            <a:r>
              <a:rPr lang="sr-Latn-RS" sz="2100" i="1" dirty="0"/>
              <a:t>	</a:t>
            </a:r>
            <a:r>
              <a:rPr lang="it-IT" sz="2100" i="1" dirty="0"/>
              <a:t>tamnica </a:t>
            </a:r>
            <a:r>
              <a:rPr lang="it-IT" sz="2100" dirty="0"/>
              <a:t>‘dungeon’ 4,943 (3.5 per million)</a:t>
            </a:r>
          </a:p>
          <a:p>
            <a:pPr marL="457200" lvl="1" indent="0">
              <a:lnSpc>
                <a:spcPct val="100000"/>
              </a:lnSpc>
              <a:spcBef>
                <a:spcPts val="0"/>
              </a:spcBef>
              <a:buNone/>
            </a:pPr>
            <a:r>
              <a:rPr lang="sr-Latn-RS" sz="2100" i="1" dirty="0"/>
              <a:t>	</a:t>
            </a:r>
            <a:r>
              <a:rPr lang="en-US" sz="2100" i="1" dirty="0" err="1"/>
              <a:t>tamnica</a:t>
            </a:r>
            <a:r>
              <a:rPr lang="en-US" sz="2100" i="1" dirty="0"/>
              <a:t> </a:t>
            </a:r>
            <a:r>
              <a:rPr lang="en-US" sz="2100" i="1" dirty="0" err="1"/>
              <a:t>hrvatskog</a:t>
            </a:r>
            <a:r>
              <a:rPr lang="en-US" sz="2100" i="1" dirty="0"/>
              <a:t> </a:t>
            </a:r>
            <a:r>
              <a:rPr lang="en-US" sz="2100" i="1" dirty="0" err="1"/>
              <a:t>naroda</a:t>
            </a:r>
            <a:r>
              <a:rPr lang="en-US" sz="2100" i="1" dirty="0"/>
              <a:t> </a:t>
            </a:r>
            <a:r>
              <a:rPr lang="en-US" sz="2100" dirty="0"/>
              <a:t>‘dungeon of the Croatian people’ 101 (0.1 per million) </a:t>
            </a:r>
            <a:endParaRPr lang="sr-Latn-RS" sz="2100" dirty="0"/>
          </a:p>
          <a:p>
            <a:pPr marL="457200" lvl="1" indent="0">
              <a:lnSpc>
                <a:spcPct val="100000"/>
              </a:lnSpc>
              <a:spcBef>
                <a:spcPts val="0"/>
              </a:spcBef>
              <a:buNone/>
            </a:pPr>
            <a:endParaRPr lang="sr-Latn-RS" sz="1800" dirty="0"/>
          </a:p>
          <a:p>
            <a:pPr>
              <a:lnSpc>
                <a:spcPct val="100000"/>
              </a:lnSpc>
              <a:spcBef>
                <a:spcPts val="0"/>
              </a:spcBef>
            </a:pPr>
            <a:r>
              <a:rPr lang="en-US" sz="2400" dirty="0"/>
              <a:t>The metaphor’s target domains and context types</a:t>
            </a:r>
            <a:endParaRPr lang="sr-Latn-RS" sz="2400" dirty="0"/>
          </a:p>
          <a:p>
            <a:pPr marL="914400" lvl="2" indent="0">
              <a:buNone/>
            </a:pPr>
            <a:r>
              <a:rPr lang="fr-FR" sz="2100" dirty="0" err="1"/>
              <a:t>Newspaper</a:t>
            </a:r>
            <a:r>
              <a:rPr lang="fr-FR" sz="2100" dirty="0"/>
              <a:t> articles, </a:t>
            </a:r>
            <a:r>
              <a:rPr lang="fr-FR" sz="2100" dirty="0" err="1"/>
              <a:t>commentaries</a:t>
            </a:r>
            <a:r>
              <a:rPr lang="fr-FR" sz="2100" dirty="0"/>
              <a:t>, internet portal</a:t>
            </a:r>
            <a:r>
              <a:rPr lang="sr-Latn-RS" sz="2100" dirty="0"/>
              <a:t> </a:t>
            </a:r>
            <a:r>
              <a:rPr lang="en-US" sz="2100" dirty="0"/>
              <a:t>news</a:t>
            </a:r>
            <a:r>
              <a:rPr lang="sr-Latn-RS" sz="2100" dirty="0"/>
              <a:t> (91)</a:t>
            </a:r>
          </a:p>
          <a:p>
            <a:pPr marL="914400" lvl="2" indent="0">
              <a:buNone/>
            </a:pPr>
            <a:r>
              <a:rPr lang="en-US" sz="2100" dirty="0"/>
              <a:t>Readers’ comments on newspaper articles, and</a:t>
            </a:r>
            <a:r>
              <a:rPr lang="sr-Latn-RS" sz="2100" dirty="0"/>
              <a:t> </a:t>
            </a:r>
            <a:r>
              <a:rPr lang="en-US" sz="2100" dirty="0"/>
              <a:t>portal news</a:t>
            </a:r>
            <a:r>
              <a:rPr lang="sr-Latn-RS" sz="2100" dirty="0"/>
              <a:t> (116)</a:t>
            </a:r>
          </a:p>
          <a:p>
            <a:pPr marL="914400" lvl="2" indent="0">
              <a:buNone/>
            </a:pPr>
            <a:r>
              <a:rPr lang="en-US" sz="2100" dirty="0"/>
              <a:t>Forum discussions</a:t>
            </a:r>
            <a:r>
              <a:rPr lang="sr-Latn-RS" sz="2100" dirty="0"/>
              <a:t> (118)</a:t>
            </a:r>
          </a:p>
          <a:p>
            <a:pPr marL="914400" lvl="2" indent="0">
              <a:buNone/>
            </a:pPr>
            <a:r>
              <a:rPr lang="sr-Latn-RS" sz="2100" dirty="0"/>
              <a:t>Interviews (8)</a:t>
            </a:r>
          </a:p>
          <a:p>
            <a:pPr marL="914400" lvl="2" indent="0">
              <a:buNone/>
            </a:pPr>
            <a:r>
              <a:rPr lang="en-US" sz="2100" dirty="0"/>
              <a:t>Blogs and comments on blogs</a:t>
            </a:r>
            <a:r>
              <a:rPr lang="sr-Latn-RS" sz="2100" dirty="0"/>
              <a:t> (43)</a:t>
            </a:r>
          </a:p>
        </p:txBody>
      </p:sp>
    </p:spTree>
    <p:extLst>
      <p:ext uri="{BB962C8B-B14F-4D97-AF65-F5344CB8AC3E}">
        <p14:creationId xmlns:p14="http://schemas.microsoft.com/office/powerpoint/2010/main" val="12705338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err="1">
                <a:latin typeface="+mn-lt"/>
              </a:rPr>
              <a:t>hrWaC</a:t>
            </a:r>
            <a:r>
              <a:rPr lang="en-US" sz="2800" dirty="0">
                <a:latin typeface="+mn-lt"/>
              </a:rPr>
              <a:t> corpus</a:t>
            </a:r>
            <a:r>
              <a:rPr lang="sr-Latn-RS" sz="2800" dirty="0">
                <a:latin typeface="+mn-lt"/>
              </a:rPr>
              <a:t>: </a:t>
            </a:r>
            <a:r>
              <a:rPr lang="en-US" sz="2800" dirty="0">
                <a:latin typeface="+mn-lt"/>
              </a:rPr>
              <a:t>target domains and context types</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17412" y="1825624"/>
            <a:ext cx="8946444" cy="5032375"/>
          </a:xfrm>
        </p:spPr>
      </p:pic>
    </p:spTree>
    <p:extLst>
      <p:ext uri="{BB962C8B-B14F-4D97-AF65-F5344CB8AC3E}">
        <p14:creationId xmlns:p14="http://schemas.microsoft.com/office/powerpoint/2010/main" val="39828387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2800" dirty="0" err="1">
                <a:latin typeface="+mn-lt"/>
                <a:cs typeface="Adobe Arabic" panose="02040503050201020203" pitchFamily="18" charset="-78"/>
              </a:rPr>
              <a:t>Google</a:t>
            </a:r>
            <a:r>
              <a:rPr lang="sr-Latn-RS" sz="2800" dirty="0">
                <a:latin typeface="+mn-lt"/>
                <a:cs typeface="Adobe Arabic" panose="02040503050201020203" pitchFamily="18" charset="-78"/>
              </a:rPr>
              <a:t> </a:t>
            </a:r>
            <a:r>
              <a:rPr lang="sr-Latn-RS" sz="2800" dirty="0" err="1">
                <a:latin typeface="+mn-lt"/>
                <a:cs typeface="Adobe Arabic" panose="02040503050201020203" pitchFamily="18" charset="-78"/>
              </a:rPr>
              <a:t>search</a:t>
            </a:r>
            <a:r>
              <a:rPr lang="sr-Latn-RS" sz="2800" dirty="0">
                <a:latin typeface="+mn-lt"/>
                <a:cs typeface="Adobe Arabic" panose="02040503050201020203" pitchFamily="18" charset="-78"/>
              </a:rPr>
              <a:t>: broader context</a:t>
            </a:r>
            <a:endParaRPr lang="en-US" sz="2800" dirty="0">
              <a:latin typeface="+mn-lt"/>
              <a:cs typeface="Adobe Arabic" panose="02040503050201020203" pitchFamily="18" charset="-78"/>
            </a:endParaRP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32127" y="1690688"/>
            <a:ext cx="8327746" cy="4684357"/>
          </a:xfrm>
        </p:spPr>
      </p:pic>
    </p:spTree>
    <p:extLst>
      <p:ext uri="{BB962C8B-B14F-4D97-AF65-F5344CB8AC3E}">
        <p14:creationId xmlns:p14="http://schemas.microsoft.com/office/powerpoint/2010/main" val="35353365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49526"/>
          </a:xfrm>
        </p:spPr>
        <p:txBody>
          <a:bodyPr>
            <a:normAutofit/>
          </a:bodyPr>
          <a:lstStyle/>
          <a:p>
            <a:r>
              <a:rPr lang="en-US" sz="2800" dirty="0">
                <a:latin typeface="+mn-lt"/>
                <a:cs typeface="Adobe Arabic" panose="02040503050201020203" pitchFamily="18" charset="-78"/>
              </a:rPr>
              <a:t>Some specific features of the metaphor’s use</a:t>
            </a:r>
          </a:p>
        </p:txBody>
      </p:sp>
      <p:sp>
        <p:nvSpPr>
          <p:cNvPr id="3" name="Content Placeholder 2"/>
          <p:cNvSpPr>
            <a:spLocks noGrp="1"/>
          </p:cNvSpPr>
          <p:nvPr>
            <p:ph sz="half" idx="1"/>
          </p:nvPr>
        </p:nvSpPr>
        <p:spPr>
          <a:xfrm>
            <a:off x="682388" y="1214652"/>
            <a:ext cx="5337412" cy="4962311"/>
          </a:xfrm>
        </p:spPr>
        <p:txBody>
          <a:bodyPr>
            <a:noAutofit/>
          </a:bodyPr>
          <a:lstStyle/>
          <a:p>
            <a:pPr marL="0" indent="0">
              <a:spcBef>
                <a:spcPts val="0"/>
              </a:spcBef>
              <a:buNone/>
            </a:pPr>
            <a:r>
              <a:rPr lang="sr-Latn-RS" sz="2100" dirty="0"/>
              <a:t>(positively connoted)</a:t>
            </a:r>
          </a:p>
          <a:p>
            <a:pPr marL="0" indent="0">
              <a:spcBef>
                <a:spcPts val="0"/>
              </a:spcBef>
              <a:buNone/>
            </a:pPr>
            <a:endParaRPr lang="sr-Latn-RS" sz="2100" dirty="0"/>
          </a:p>
          <a:p>
            <a:pPr marL="0" indent="0">
              <a:spcBef>
                <a:spcPts val="0"/>
              </a:spcBef>
              <a:buNone/>
            </a:pPr>
            <a:r>
              <a:rPr lang="en-US" sz="2100" dirty="0"/>
              <a:t>Ali, </a:t>
            </a:r>
            <a:r>
              <a:rPr lang="en-US" sz="2100" dirty="0" err="1"/>
              <a:t>ako</a:t>
            </a:r>
            <a:r>
              <a:rPr lang="en-US" sz="2100" dirty="0"/>
              <a:t> [</a:t>
            </a:r>
            <a:r>
              <a:rPr lang="en-US" sz="2100" dirty="0" err="1"/>
              <a:t>Hrvatska</a:t>
            </a:r>
            <a:r>
              <a:rPr lang="en-US" sz="2100" dirty="0"/>
              <a:t>] </a:t>
            </a:r>
            <a:r>
              <a:rPr lang="en-US" sz="2100" dirty="0" err="1"/>
              <a:t>ostane</a:t>
            </a:r>
            <a:r>
              <a:rPr lang="en-US" sz="2100" dirty="0"/>
              <a:t> </a:t>
            </a:r>
            <a:r>
              <a:rPr lang="en-US" sz="2100" dirty="0" err="1"/>
              <a:t>ovako</a:t>
            </a:r>
            <a:r>
              <a:rPr lang="en-US" sz="2100" dirty="0"/>
              <a:t> </a:t>
            </a:r>
            <a:r>
              <a:rPr lang="en-US" sz="2100" dirty="0" err="1"/>
              <a:t>provincijalno</a:t>
            </a:r>
            <a:r>
              <a:rPr lang="en-US" sz="2100" dirty="0"/>
              <a:t> </a:t>
            </a:r>
            <a:r>
              <a:rPr lang="en-US" sz="2100" dirty="0" err="1"/>
              <a:t>zatarabana</a:t>
            </a:r>
            <a:r>
              <a:rPr lang="en-US" sz="2100" dirty="0"/>
              <a:t> </a:t>
            </a:r>
            <a:r>
              <a:rPr lang="en-US" sz="2100" dirty="0" err="1"/>
              <a:t>i</a:t>
            </a:r>
            <a:r>
              <a:rPr lang="en-US" sz="2100" dirty="0"/>
              <a:t> </a:t>
            </a:r>
            <a:r>
              <a:rPr lang="en-US" sz="2100" dirty="0" err="1"/>
              <a:t>pubertetski</a:t>
            </a:r>
            <a:endParaRPr lang="en-US" sz="2100" dirty="0"/>
          </a:p>
          <a:p>
            <a:pPr marL="0" indent="0">
              <a:spcBef>
                <a:spcPts val="0"/>
              </a:spcBef>
              <a:buNone/>
            </a:pPr>
            <a:r>
              <a:rPr lang="en-US" sz="2100" dirty="0" err="1"/>
              <a:t>samozaljubljena</a:t>
            </a:r>
            <a:r>
              <a:rPr lang="en-US" sz="2100" dirty="0"/>
              <a:t>, </a:t>
            </a:r>
            <a:r>
              <a:rPr lang="en-US" sz="2100" dirty="0" err="1"/>
              <a:t>ukratko</a:t>
            </a:r>
            <a:r>
              <a:rPr lang="en-US" sz="2100" dirty="0"/>
              <a:t> </a:t>
            </a:r>
            <a:r>
              <a:rPr lang="en-US" sz="2100" dirty="0" err="1"/>
              <a:t>sterilna</a:t>
            </a:r>
            <a:r>
              <a:rPr lang="en-US" sz="2100" dirty="0"/>
              <a:t> </a:t>
            </a:r>
            <a:r>
              <a:rPr lang="en-US" sz="2100" dirty="0" err="1"/>
              <a:t>i</a:t>
            </a:r>
            <a:r>
              <a:rPr lang="en-US" sz="2100" dirty="0"/>
              <a:t> </a:t>
            </a:r>
            <a:r>
              <a:rPr lang="en-US" sz="2100" dirty="0" err="1"/>
              <a:t>dosadna</a:t>
            </a:r>
            <a:r>
              <a:rPr lang="en-US" sz="2100" dirty="0"/>
              <a:t>, </a:t>
            </a:r>
            <a:r>
              <a:rPr lang="en-US" sz="2100" dirty="0" err="1"/>
              <a:t>onda</a:t>
            </a:r>
            <a:r>
              <a:rPr lang="en-US" sz="2100" dirty="0"/>
              <a:t> je, </a:t>
            </a:r>
            <a:r>
              <a:rPr lang="en-US" sz="2100" dirty="0" err="1"/>
              <a:t>brate</a:t>
            </a:r>
            <a:r>
              <a:rPr lang="en-US" sz="2100" dirty="0"/>
              <a:t>, </a:t>
            </a:r>
            <a:r>
              <a:rPr lang="en-US" sz="2100" dirty="0" err="1"/>
              <a:t>bolje</a:t>
            </a:r>
            <a:r>
              <a:rPr lang="en-US" sz="2100" dirty="0"/>
              <a:t> </a:t>
            </a:r>
            <a:r>
              <a:rPr lang="en-US" sz="2100" dirty="0" err="1"/>
              <a:t>živjeti</a:t>
            </a:r>
            <a:r>
              <a:rPr lang="en-US" sz="2100" dirty="0"/>
              <a:t> </a:t>
            </a:r>
            <a:r>
              <a:rPr lang="en-US" sz="2100" dirty="0" err="1"/>
              <a:t>i</a:t>
            </a:r>
            <a:endParaRPr lang="en-US" sz="2100" dirty="0"/>
          </a:p>
          <a:p>
            <a:pPr marL="0" indent="0">
              <a:spcBef>
                <a:spcPts val="0"/>
              </a:spcBef>
              <a:buNone/>
            </a:pPr>
            <a:r>
              <a:rPr lang="en-US" sz="2100" dirty="0"/>
              <a:t>u </a:t>
            </a:r>
            <a:r>
              <a:rPr lang="en-US" sz="2100" dirty="0" err="1"/>
              <a:t>grješnim</a:t>
            </a:r>
            <a:r>
              <a:rPr lang="en-US" sz="2100" dirty="0"/>
              <a:t>, </a:t>
            </a:r>
            <a:r>
              <a:rPr lang="en-US" sz="2100" dirty="0" err="1"/>
              <a:t>ali</a:t>
            </a:r>
            <a:r>
              <a:rPr lang="en-US" sz="2100" dirty="0"/>
              <a:t> </a:t>
            </a:r>
            <a:r>
              <a:rPr lang="en-US" sz="2100" dirty="0" err="1"/>
              <a:t>sto</a:t>
            </a:r>
            <a:r>
              <a:rPr lang="en-US" sz="2100" dirty="0"/>
              <a:t> </a:t>
            </a:r>
            <a:r>
              <a:rPr lang="en-US" sz="2100" dirty="0" err="1"/>
              <a:t>puta</a:t>
            </a:r>
            <a:r>
              <a:rPr lang="en-US" sz="2100" dirty="0"/>
              <a:t> </a:t>
            </a:r>
            <a:r>
              <a:rPr lang="en-US" sz="2100" dirty="0" err="1"/>
              <a:t>maštovitijim</a:t>
            </a:r>
            <a:r>
              <a:rPr lang="en-US" sz="2100" dirty="0"/>
              <a:t> </a:t>
            </a:r>
            <a:r>
              <a:rPr lang="en-US" sz="2100" dirty="0" err="1"/>
              <a:t>i</a:t>
            </a:r>
            <a:r>
              <a:rPr lang="en-US" sz="2100" dirty="0"/>
              <a:t> </a:t>
            </a:r>
            <a:r>
              <a:rPr lang="en-US" sz="2100" dirty="0" err="1"/>
              <a:t>zanimljivijim</a:t>
            </a:r>
            <a:r>
              <a:rPr lang="en-US" sz="2100" dirty="0"/>
              <a:t> „</a:t>
            </a:r>
            <a:r>
              <a:rPr lang="en-US" sz="2100" i="1" dirty="0" err="1"/>
              <a:t>tamnicama</a:t>
            </a:r>
            <a:r>
              <a:rPr lang="en-US" sz="2100" i="1" dirty="0"/>
              <a:t> </a:t>
            </a:r>
            <a:r>
              <a:rPr lang="en-US" sz="2100" i="1" dirty="0" err="1"/>
              <a:t>naroda</a:t>
            </a:r>
            <a:r>
              <a:rPr lang="en-US" sz="2100" i="1" dirty="0"/>
              <a:t>,</a:t>
            </a:r>
            <a:r>
              <a:rPr lang="en-US" sz="2100" dirty="0"/>
              <a:t>”</a:t>
            </a:r>
          </a:p>
          <a:p>
            <a:pPr marL="0" indent="0">
              <a:spcBef>
                <a:spcPts val="0"/>
              </a:spcBef>
              <a:buNone/>
            </a:pPr>
            <a:r>
              <a:rPr lang="en-US" sz="2100" dirty="0" err="1"/>
              <a:t>kojih</a:t>
            </a:r>
            <a:r>
              <a:rPr lang="en-US" sz="2100" dirty="0"/>
              <a:t> god </a:t>
            </a:r>
            <a:r>
              <a:rPr lang="en-US" sz="2100" dirty="0" err="1"/>
              <a:t>boja</a:t>
            </a:r>
            <a:r>
              <a:rPr lang="en-US" sz="2100" dirty="0"/>
              <a:t>, </a:t>
            </a:r>
            <a:r>
              <a:rPr lang="en-US" sz="2100" dirty="0" err="1"/>
              <a:t>austro-ugarsko-jugoslavensko-natovskih</a:t>
            </a:r>
            <a:r>
              <a:rPr lang="en-US" sz="2100" dirty="0"/>
              <a:t>, one bile.25</a:t>
            </a:r>
          </a:p>
          <a:p>
            <a:pPr marL="0" indent="0">
              <a:spcBef>
                <a:spcPts val="0"/>
              </a:spcBef>
              <a:buNone/>
            </a:pPr>
            <a:r>
              <a:rPr lang="en-US" sz="2100" dirty="0"/>
              <a:t>(Forum.vidi.hr 08/12/2006)</a:t>
            </a:r>
          </a:p>
          <a:p>
            <a:pPr marL="0" indent="0">
              <a:spcBef>
                <a:spcPts val="0"/>
              </a:spcBef>
              <a:buNone/>
            </a:pPr>
            <a:endParaRPr lang="sr-Latn-RS" sz="2100" dirty="0"/>
          </a:p>
          <a:p>
            <a:pPr marL="0" indent="0">
              <a:spcBef>
                <a:spcPts val="0"/>
              </a:spcBef>
              <a:buNone/>
            </a:pPr>
            <a:r>
              <a:rPr lang="en-US" sz="2100" dirty="0"/>
              <a:t>But, if [Croatia] stays provincial and closed in immature self-infatuation,</a:t>
            </a:r>
            <a:r>
              <a:rPr lang="sr-Latn-RS" sz="2100" dirty="0"/>
              <a:t> </a:t>
            </a:r>
            <a:r>
              <a:rPr lang="en-US" sz="2100" dirty="0"/>
              <a:t>in short sterile and boring, then, brother, it is better to live in a sinful but</a:t>
            </a:r>
            <a:r>
              <a:rPr lang="sr-Latn-RS" sz="2100" dirty="0"/>
              <a:t> </a:t>
            </a:r>
            <a:r>
              <a:rPr lang="en-US" sz="2100" dirty="0"/>
              <a:t>hundred times more imaginative and interesting “</a:t>
            </a:r>
            <a:r>
              <a:rPr lang="en-US" sz="2100" i="1" dirty="0"/>
              <a:t>dungeons of nations</a:t>
            </a:r>
            <a:r>
              <a:rPr lang="en-US" sz="2100" dirty="0"/>
              <a:t>,” no</a:t>
            </a:r>
            <a:r>
              <a:rPr lang="sr-Latn-RS" sz="2100" dirty="0"/>
              <a:t> </a:t>
            </a:r>
            <a:r>
              <a:rPr lang="en-US" sz="2100" dirty="0"/>
              <a:t>matter their </a:t>
            </a:r>
            <a:r>
              <a:rPr lang="en-US" sz="2100" dirty="0" err="1"/>
              <a:t>colours</a:t>
            </a:r>
            <a:r>
              <a:rPr lang="en-US" sz="2100" dirty="0"/>
              <a:t>: Austro-Hungarian, Yugoslav, or NATO.</a:t>
            </a:r>
          </a:p>
        </p:txBody>
      </p:sp>
      <p:sp>
        <p:nvSpPr>
          <p:cNvPr id="4" name="Content Placeholder 3"/>
          <p:cNvSpPr>
            <a:spLocks noGrp="1"/>
          </p:cNvSpPr>
          <p:nvPr>
            <p:ph sz="half" idx="2"/>
          </p:nvPr>
        </p:nvSpPr>
        <p:spPr>
          <a:xfrm>
            <a:off x="6172199" y="1214652"/>
            <a:ext cx="5592172" cy="5240740"/>
          </a:xfrm>
        </p:spPr>
        <p:txBody>
          <a:bodyPr>
            <a:noAutofit/>
          </a:bodyPr>
          <a:lstStyle/>
          <a:p>
            <a:pPr marL="0" indent="0">
              <a:buNone/>
            </a:pPr>
            <a:r>
              <a:rPr lang="pl-PL" sz="2100" dirty="0"/>
              <a:t>(metaphor instead of the real name - ironically)</a:t>
            </a:r>
          </a:p>
          <a:p>
            <a:pPr marL="0" indent="0">
              <a:buNone/>
            </a:pPr>
            <a:r>
              <a:rPr lang="pl-PL" sz="2100" dirty="0"/>
              <a:t>Čuo sam da je jednom imala koncert za vrijeme </a:t>
            </a:r>
            <a:r>
              <a:rPr lang="pl-PL" sz="2100" i="1" dirty="0"/>
              <a:t>tamnice naroda </a:t>
            </a:r>
            <a:r>
              <a:rPr lang="pl-PL" sz="2100" dirty="0"/>
              <a:t>u Imoti. </a:t>
            </a:r>
            <a:r>
              <a:rPr lang="en-US" sz="2100" dirty="0"/>
              <a:t>(</a:t>
            </a:r>
            <a:r>
              <a:rPr lang="en-US" sz="2100" dirty="0" err="1"/>
              <a:t>IMOart</a:t>
            </a:r>
            <a:r>
              <a:rPr lang="en-US" sz="2100" dirty="0"/>
              <a:t> Forum </a:t>
            </a:r>
            <a:r>
              <a:rPr lang="en-US" sz="2100" dirty="0" err="1"/>
              <a:t>Croaticum</a:t>
            </a:r>
            <a:r>
              <a:rPr lang="en-US" sz="2100" dirty="0"/>
              <a:t> 12/12/2010)</a:t>
            </a:r>
          </a:p>
          <a:p>
            <a:pPr marL="0" indent="0">
              <a:buNone/>
            </a:pPr>
            <a:r>
              <a:rPr lang="en-US" sz="2100" dirty="0"/>
              <a:t>I heard that once, at the time of the </a:t>
            </a:r>
            <a:r>
              <a:rPr lang="en-US" sz="2100" i="1" dirty="0"/>
              <a:t>dungeon of nations</a:t>
            </a:r>
            <a:r>
              <a:rPr lang="en-US" sz="2100" dirty="0"/>
              <a:t>, she had a concert in</a:t>
            </a:r>
            <a:r>
              <a:rPr lang="sr-Latn-RS" sz="2100" dirty="0"/>
              <a:t> </a:t>
            </a:r>
            <a:r>
              <a:rPr lang="en-US" sz="2100" dirty="0" err="1"/>
              <a:t>Imota</a:t>
            </a:r>
            <a:r>
              <a:rPr lang="en-US" sz="2100" dirty="0"/>
              <a:t>.</a:t>
            </a:r>
            <a:endParaRPr lang="sr-Latn-RS" sz="2100" dirty="0"/>
          </a:p>
          <a:p>
            <a:pPr marL="0" indent="0">
              <a:buNone/>
            </a:pPr>
            <a:r>
              <a:rPr lang="sr-Latn-RS" sz="2100" dirty="0"/>
              <a:t>(literal meaning)</a:t>
            </a:r>
          </a:p>
          <a:p>
            <a:pPr marL="0" indent="0">
              <a:buNone/>
            </a:pPr>
            <a:r>
              <a:rPr lang="en-US" sz="2100" dirty="0" err="1"/>
              <a:t>Nemojmo</a:t>
            </a:r>
            <a:r>
              <a:rPr lang="en-US" sz="2100" dirty="0"/>
              <a:t> </a:t>
            </a:r>
            <a:r>
              <a:rPr lang="en-US" sz="2100" dirty="0" err="1"/>
              <a:t>zaboraviti</a:t>
            </a:r>
            <a:r>
              <a:rPr lang="en-US" sz="2100" dirty="0"/>
              <a:t> </a:t>
            </a:r>
            <a:r>
              <a:rPr lang="en-US" sz="2100" dirty="0" err="1"/>
              <a:t>ni</a:t>
            </a:r>
            <a:r>
              <a:rPr lang="en-US" sz="2100" dirty="0"/>
              <a:t> one </a:t>
            </a:r>
            <a:r>
              <a:rPr lang="en-US" sz="2100" i="1" dirty="0" err="1"/>
              <a:t>tisuće</a:t>
            </a:r>
            <a:r>
              <a:rPr lang="en-US" sz="2100" i="1" dirty="0"/>
              <a:t> </a:t>
            </a:r>
            <a:r>
              <a:rPr lang="en-US" sz="2100" i="1" dirty="0" err="1"/>
              <a:t>zatočene</a:t>
            </a:r>
            <a:r>
              <a:rPr lang="en-US" sz="2100" i="1" dirty="0"/>
              <a:t> </a:t>
            </a:r>
            <a:r>
              <a:rPr lang="en-US" sz="2100" dirty="0" err="1"/>
              <a:t>po</a:t>
            </a:r>
            <a:r>
              <a:rPr lang="en-US" sz="2100" dirty="0"/>
              <a:t> </a:t>
            </a:r>
            <a:r>
              <a:rPr lang="en-US" sz="2100" dirty="0" err="1"/>
              <a:t>jugokomunističkom</a:t>
            </a:r>
            <a:r>
              <a:rPr lang="en-US" sz="2100" dirty="0"/>
              <a:t> </a:t>
            </a:r>
            <a:r>
              <a:rPr lang="en-US" sz="2100" dirty="0" err="1"/>
              <a:t>režimu</a:t>
            </a:r>
            <a:r>
              <a:rPr lang="sr-Latn-RS" sz="2100" dirty="0"/>
              <a:t> </a:t>
            </a:r>
            <a:r>
              <a:rPr lang="pl-PL" sz="2100" i="1" dirty="0"/>
              <a:t>u tamnice</a:t>
            </a:r>
            <a:r>
              <a:rPr lang="pl-PL" sz="2100" dirty="0"/>
              <a:t>, kao što je i čitav </a:t>
            </a:r>
            <a:r>
              <a:rPr lang="pl-PL" sz="2100" i="1" dirty="0"/>
              <a:t>narod bio zatočen </a:t>
            </a:r>
            <a:r>
              <a:rPr lang="pl-PL" sz="2100" dirty="0"/>
              <a:t>u jednu veliku </a:t>
            </a:r>
            <a:r>
              <a:rPr lang="pl-PL" sz="2100" i="1" dirty="0"/>
              <a:t>tamnicu naroda </a:t>
            </a:r>
            <a:r>
              <a:rPr lang="en-US" sz="2100" dirty="0" err="1"/>
              <a:t>Jugoslaviju</a:t>
            </a:r>
            <a:r>
              <a:rPr lang="en-US" sz="2100" dirty="0"/>
              <a:t>. (</a:t>
            </a:r>
            <a:r>
              <a:rPr lang="en-US" sz="2100" dirty="0" err="1"/>
              <a:t>Hrvatski</a:t>
            </a:r>
            <a:r>
              <a:rPr lang="en-US" sz="2100" dirty="0"/>
              <a:t> </a:t>
            </a:r>
            <a:r>
              <a:rPr lang="en-US" sz="2100" dirty="0" err="1"/>
              <a:t>politički</a:t>
            </a:r>
            <a:r>
              <a:rPr lang="en-US" sz="2100" dirty="0"/>
              <a:t> </a:t>
            </a:r>
            <a:r>
              <a:rPr lang="en-US" sz="2100" dirty="0" err="1"/>
              <a:t>uznici</a:t>
            </a:r>
            <a:r>
              <a:rPr lang="en-US" sz="2100" dirty="0"/>
              <a:t> 10/04/2009)</a:t>
            </a:r>
          </a:p>
          <a:p>
            <a:pPr marL="0" indent="0">
              <a:buNone/>
            </a:pPr>
            <a:r>
              <a:rPr lang="en-US" sz="2100" dirty="0"/>
              <a:t>Let us not forget those </a:t>
            </a:r>
            <a:r>
              <a:rPr lang="en-US" sz="2100" i="1" dirty="0"/>
              <a:t>thousands detained </a:t>
            </a:r>
            <a:r>
              <a:rPr lang="en-US" sz="2100" dirty="0"/>
              <a:t>by the communist regime in</a:t>
            </a:r>
            <a:r>
              <a:rPr lang="sr-Latn-RS" sz="2100" dirty="0"/>
              <a:t> </a:t>
            </a:r>
            <a:r>
              <a:rPr lang="en-US" sz="2100" i="1" dirty="0"/>
              <a:t>dungeons</a:t>
            </a:r>
            <a:r>
              <a:rPr lang="en-US" sz="2100" dirty="0"/>
              <a:t>, as the entire nation was held in the huge </a:t>
            </a:r>
            <a:r>
              <a:rPr lang="en-US" sz="2100" i="1" dirty="0"/>
              <a:t>dungeon of peoples </a:t>
            </a:r>
            <a:r>
              <a:rPr lang="en-US" sz="2100" dirty="0"/>
              <a:t>of</a:t>
            </a:r>
            <a:r>
              <a:rPr lang="sr-Latn-RS" sz="2100" dirty="0"/>
              <a:t> </a:t>
            </a:r>
            <a:r>
              <a:rPr lang="en-US" sz="2100" dirty="0"/>
              <a:t>Yugoslavia.</a:t>
            </a:r>
          </a:p>
        </p:txBody>
      </p:sp>
    </p:spTree>
    <p:extLst>
      <p:ext uri="{BB962C8B-B14F-4D97-AF65-F5344CB8AC3E}">
        <p14:creationId xmlns:p14="http://schemas.microsoft.com/office/powerpoint/2010/main" val="23599554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838200" y="655093"/>
            <a:ext cx="10515600" cy="5521870"/>
          </a:xfrm>
        </p:spPr>
        <p:txBody>
          <a:bodyPr>
            <a:normAutofit/>
          </a:bodyPr>
          <a:lstStyle/>
          <a:p>
            <a:pPr marL="0" indent="0">
              <a:buNone/>
            </a:pPr>
            <a:r>
              <a:rPr lang="en-US" dirty="0"/>
              <a:t>The functions of the </a:t>
            </a:r>
            <a:r>
              <a:rPr lang="en-US" i="1" dirty="0"/>
              <a:t>prison of nations </a:t>
            </a:r>
            <a:r>
              <a:rPr lang="en-US" dirty="0"/>
              <a:t>metaphor</a:t>
            </a:r>
            <a:endParaRPr lang="hr-HR" dirty="0"/>
          </a:p>
          <a:p>
            <a:r>
              <a:rPr lang="en-US" sz="2400" dirty="0"/>
              <a:t>The metaphor’s chief function in </a:t>
            </a:r>
            <a:r>
              <a:rPr lang="en-US" sz="2400" dirty="0" err="1"/>
              <a:t>hrWaC</a:t>
            </a:r>
            <a:r>
              <a:rPr lang="en-US" sz="2400" dirty="0"/>
              <a:t> is one of </a:t>
            </a:r>
            <a:r>
              <a:rPr lang="en-US" sz="2400" b="1" dirty="0"/>
              <a:t>negatively evaluating political</a:t>
            </a:r>
            <a:r>
              <a:rPr lang="sr-Latn-RS" sz="2400" b="1" dirty="0"/>
              <a:t> </a:t>
            </a:r>
            <a:r>
              <a:rPr lang="en-US" sz="2400" b="1" dirty="0"/>
              <a:t>systems and states</a:t>
            </a:r>
            <a:r>
              <a:rPr lang="en-US" sz="2400" dirty="0"/>
              <a:t>. </a:t>
            </a:r>
            <a:endParaRPr lang="sr-Latn-RS" sz="2400" dirty="0"/>
          </a:p>
          <a:p>
            <a:r>
              <a:rPr lang="en-US" sz="2400" dirty="0"/>
              <a:t>Specific additional functions – </a:t>
            </a:r>
            <a:r>
              <a:rPr lang="en-US" sz="2400" b="1" dirty="0"/>
              <a:t>persuading</a:t>
            </a:r>
            <a:r>
              <a:rPr lang="en-US" sz="2400" dirty="0"/>
              <a:t> participants in</a:t>
            </a:r>
            <a:r>
              <a:rPr lang="sr-Latn-RS" sz="2400" dirty="0"/>
              <a:t> </a:t>
            </a:r>
            <a:r>
              <a:rPr lang="en-US" sz="2400" dirty="0"/>
              <a:t>communicative events, </a:t>
            </a:r>
            <a:r>
              <a:rPr lang="en-US" sz="2400" b="1" dirty="0"/>
              <a:t>delegitimizing groups or individuals</a:t>
            </a:r>
            <a:r>
              <a:rPr lang="en-US" sz="2400" dirty="0"/>
              <a:t>, and </a:t>
            </a:r>
            <a:r>
              <a:rPr lang="en-US" sz="2400" b="1" dirty="0"/>
              <a:t>reinforcing a</a:t>
            </a:r>
            <a:r>
              <a:rPr lang="sr-Latn-RS" sz="2400" b="1" dirty="0"/>
              <a:t> </a:t>
            </a:r>
            <a:r>
              <a:rPr lang="en-US" sz="2400" b="1" dirty="0"/>
              <a:t>relationship of solidarity among contributors</a:t>
            </a:r>
            <a:r>
              <a:rPr lang="en-US" sz="2400" dirty="0"/>
              <a:t>.</a:t>
            </a:r>
            <a:r>
              <a:rPr lang="sr-Latn-RS" sz="2400" dirty="0"/>
              <a:t> </a:t>
            </a:r>
          </a:p>
          <a:p>
            <a:r>
              <a:rPr lang="en-US" sz="2400" dirty="0"/>
              <a:t>In its chief function, the metaphor is used in </a:t>
            </a:r>
            <a:r>
              <a:rPr lang="en-US" sz="2400" b="1" dirty="0"/>
              <a:t>the verbal expression of</a:t>
            </a:r>
            <a:r>
              <a:rPr lang="sr-Latn-RS" sz="2400" b="1" dirty="0"/>
              <a:t> </a:t>
            </a:r>
            <a:r>
              <a:rPr lang="en-US" sz="2400" b="1" dirty="0"/>
              <a:t>everyday nationalism</a:t>
            </a:r>
            <a:r>
              <a:rPr lang="sr-Latn-RS" sz="2400" dirty="0"/>
              <a:t>,</a:t>
            </a:r>
            <a:r>
              <a:rPr lang="en-US" sz="2400" dirty="0"/>
              <a:t> that is,</a:t>
            </a:r>
            <a:r>
              <a:rPr lang="sr-Latn-RS" sz="2400" dirty="0"/>
              <a:t> </a:t>
            </a:r>
            <a:r>
              <a:rPr lang="en-US" sz="2400" dirty="0"/>
              <a:t>creating an association with a certain nation or state by disassociating oneself from</a:t>
            </a:r>
            <a:r>
              <a:rPr lang="sr-Latn-RS" sz="2400" dirty="0"/>
              <a:t> </a:t>
            </a:r>
            <a:r>
              <a:rPr lang="en-US" sz="2400" dirty="0"/>
              <a:t>another nation or state, the metaphor’s target.</a:t>
            </a:r>
            <a:endParaRPr lang="sr-Latn-RS" sz="2400" dirty="0"/>
          </a:p>
          <a:p>
            <a:pPr lvl="2"/>
            <a:r>
              <a:rPr lang="en-US" sz="2100" dirty="0"/>
              <a:t>The metaphor seems to be an important</a:t>
            </a:r>
            <a:r>
              <a:rPr lang="sr-Latn-RS" sz="2100" dirty="0"/>
              <a:t> </a:t>
            </a:r>
            <a:r>
              <a:rPr lang="en-US" sz="2100" dirty="0"/>
              <a:t>device in enacting nationhood, and, in the contexts in which it refers to Yugoslavia</a:t>
            </a:r>
            <a:r>
              <a:rPr lang="sr-Latn-RS" sz="2100" dirty="0"/>
              <a:t> </a:t>
            </a:r>
            <a:r>
              <a:rPr lang="en-US" sz="2100" dirty="0"/>
              <a:t>as the target domain, it perhaps indicates that Nation-building strategies</a:t>
            </a:r>
            <a:r>
              <a:rPr lang="sr-Latn-RS" sz="2100" dirty="0"/>
              <a:t> </a:t>
            </a:r>
            <a:r>
              <a:rPr lang="en-US" sz="2100" dirty="0"/>
              <a:t>in Croatia have been successful (see </a:t>
            </a:r>
            <a:r>
              <a:rPr lang="en-US" sz="2100" dirty="0" err="1"/>
              <a:t>Kolsto</a:t>
            </a:r>
            <a:r>
              <a:rPr lang="en-US" sz="2100" dirty="0"/>
              <a:t> 2014) in the sense that the majority</a:t>
            </a:r>
            <a:r>
              <a:rPr lang="sr-Latn-RS" sz="2100" dirty="0"/>
              <a:t> </a:t>
            </a:r>
            <a:r>
              <a:rPr lang="en-US" sz="2100" dirty="0"/>
              <a:t>of users strongly disassociate themselves from the former Yugoslavia and express</a:t>
            </a:r>
            <a:r>
              <a:rPr lang="sr-Latn-RS" sz="2100" dirty="0"/>
              <a:t> </a:t>
            </a:r>
            <a:r>
              <a:rPr lang="en-US" sz="2100" dirty="0"/>
              <a:t>their association with, and positive emotional attitude to, Croatia.</a:t>
            </a:r>
            <a:endParaRPr lang="sr-Latn-RS" sz="2100" dirty="0"/>
          </a:p>
        </p:txBody>
      </p:sp>
    </p:spTree>
    <p:extLst>
      <p:ext uri="{BB962C8B-B14F-4D97-AF65-F5344CB8AC3E}">
        <p14:creationId xmlns:p14="http://schemas.microsoft.com/office/powerpoint/2010/main" val="27980210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3207" y="573206"/>
            <a:ext cx="10890912" cy="6168788"/>
          </a:xfrm>
        </p:spPr>
        <p:txBody>
          <a:bodyPr>
            <a:normAutofit fontScale="62500" lnSpcReduction="20000"/>
          </a:bodyPr>
          <a:lstStyle/>
          <a:p>
            <a:pPr marL="0" indent="0">
              <a:lnSpc>
                <a:spcPct val="110000"/>
              </a:lnSpc>
              <a:buNone/>
            </a:pPr>
            <a:r>
              <a:rPr lang="en-US" sz="4500" dirty="0"/>
              <a:t>The </a:t>
            </a:r>
            <a:r>
              <a:rPr lang="en-US" sz="4500" i="1" dirty="0"/>
              <a:t>dungeon of nations </a:t>
            </a:r>
            <a:r>
              <a:rPr lang="en-US" sz="4500" dirty="0"/>
              <a:t>as a strategically-used evaluative metaphor in</a:t>
            </a:r>
            <a:r>
              <a:rPr lang="sr-Latn-RS" sz="4500" dirty="0"/>
              <a:t> </a:t>
            </a:r>
            <a:r>
              <a:rPr lang="en-US" sz="4500" dirty="0"/>
              <a:t>nation-building: Discussion and conclusion</a:t>
            </a:r>
            <a:endParaRPr lang="hr-HR" sz="4500" dirty="0"/>
          </a:p>
          <a:p>
            <a:r>
              <a:rPr lang="en-US" sz="3800" dirty="0"/>
              <a:t>However, instead of </a:t>
            </a:r>
            <a:r>
              <a:rPr lang="en-US" sz="3800" dirty="0" err="1"/>
              <a:t>recontextualizing</a:t>
            </a:r>
            <a:r>
              <a:rPr lang="en-US" sz="3800" dirty="0"/>
              <a:t> it in a creative manner, the majority of the examples in </a:t>
            </a:r>
            <a:r>
              <a:rPr lang="sr-Latn-RS" sz="3800" dirty="0"/>
              <a:t>the </a:t>
            </a:r>
            <a:r>
              <a:rPr lang="en-US" sz="3800" dirty="0"/>
              <a:t>data simply </a:t>
            </a:r>
            <a:r>
              <a:rPr lang="en-US" sz="3800" b="1" dirty="0"/>
              <a:t>recycl</a:t>
            </a:r>
            <a:r>
              <a:rPr lang="en-US" sz="3800" dirty="0"/>
              <a:t>e the metaphor. The metaphor is thus rather </a:t>
            </a:r>
            <a:r>
              <a:rPr lang="en-US" sz="3800" b="1" dirty="0"/>
              <a:t>“static.” </a:t>
            </a:r>
          </a:p>
          <a:p>
            <a:r>
              <a:rPr lang="en-US" sz="3800" dirty="0"/>
              <a:t>If one recalls the origin of this metaphor in a specific Slavic context, the corpus examined shows that the metaphor has broadened its usage range: </a:t>
            </a:r>
            <a:r>
              <a:rPr lang="en-US" sz="3800" b="1" dirty="0"/>
              <a:t>it applies to many states of complex structure involving several nationalities</a:t>
            </a:r>
            <a:r>
              <a:rPr lang="en-US" sz="3800" dirty="0"/>
              <a:t>. It also applies to organizations (e.g., EU and NATO) and major ideologies</a:t>
            </a:r>
            <a:r>
              <a:rPr lang="sr-Latn-RS" sz="3800" dirty="0"/>
              <a:t> (e.g. communism).</a:t>
            </a:r>
            <a:endParaRPr lang="en-US" sz="3800" dirty="0"/>
          </a:p>
          <a:p>
            <a:r>
              <a:rPr lang="en-US" sz="3800" b="1" dirty="0"/>
              <a:t>The metaphor’s evaluative force is stable; it is constantly negative</a:t>
            </a:r>
            <a:r>
              <a:rPr lang="en-US" sz="3800" dirty="0"/>
              <a:t>, which also makes the metaphor static in this respect. The social actors engaged in evaluation are occasionally journalists and political analysts, but the majority are anonymous or named participants in semi-official and official discourse. </a:t>
            </a:r>
            <a:endParaRPr lang="sr-Latn-RS" sz="3800" dirty="0"/>
          </a:p>
          <a:p>
            <a:r>
              <a:rPr lang="en-US" sz="3800" dirty="0"/>
              <a:t>A large number of sources that use and/or quote the </a:t>
            </a:r>
            <a:r>
              <a:rPr lang="en-US" sz="3800" i="1" dirty="0"/>
              <a:t>prison of nations metaphor </a:t>
            </a:r>
            <a:r>
              <a:rPr lang="en-US" sz="3800" dirty="0"/>
              <a:t>are </a:t>
            </a:r>
            <a:r>
              <a:rPr lang="en-US" sz="3800" b="1" dirty="0"/>
              <a:t>right-wing, conservative sources</a:t>
            </a:r>
            <a:r>
              <a:rPr lang="en-US" sz="3800" dirty="0"/>
              <a:t>. On the one hand, these sources continue the Croatian discourse of the 1990s (</a:t>
            </a:r>
            <a:r>
              <a:rPr lang="en-US" sz="3800" dirty="0" err="1"/>
              <a:t>historiographic</a:t>
            </a:r>
            <a:r>
              <a:rPr lang="en-US" sz="3800" dirty="0"/>
              <a:t> and political), and, on the other hand, they align with some recent European right-wing discourse concerning the EU: the metaphor </a:t>
            </a:r>
            <a:r>
              <a:rPr lang="en-US" sz="3800" i="1" dirty="0"/>
              <a:t>prison of peoples </a:t>
            </a:r>
            <a:r>
              <a:rPr lang="en-US" sz="3800" dirty="0"/>
              <a:t>has been part of recent discussions regarding the EU and </a:t>
            </a:r>
            <a:r>
              <a:rPr lang="en-US" sz="3800" dirty="0" err="1"/>
              <a:t>Brexit</a:t>
            </a:r>
            <a:r>
              <a:rPr lang="en-US" sz="3800" dirty="0"/>
              <a:t>.</a:t>
            </a:r>
          </a:p>
          <a:p>
            <a:r>
              <a:rPr lang="en-US" sz="3800" dirty="0"/>
              <a:t>The metaphor is a </a:t>
            </a:r>
            <a:r>
              <a:rPr lang="en-US" sz="3800" b="1" dirty="0"/>
              <a:t>shared resource for enacting everyday nationalism</a:t>
            </a:r>
            <a:r>
              <a:rPr lang="sr-Latn-RS" sz="3800" dirty="0"/>
              <a:t>.</a:t>
            </a:r>
            <a:endParaRPr lang="en-US" sz="3800" dirty="0"/>
          </a:p>
          <a:p>
            <a:endParaRPr lang="sr-Latn-RS" dirty="0"/>
          </a:p>
          <a:p>
            <a:endParaRPr lang="en-US" dirty="0"/>
          </a:p>
        </p:txBody>
      </p:sp>
    </p:spTree>
    <p:extLst>
      <p:ext uri="{BB962C8B-B14F-4D97-AF65-F5344CB8AC3E}">
        <p14:creationId xmlns:p14="http://schemas.microsoft.com/office/powerpoint/2010/main" val="998718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125"/>
            <a:ext cx="10515600" cy="996287"/>
          </a:xfrm>
        </p:spPr>
        <p:txBody>
          <a:bodyPr>
            <a:normAutofit/>
          </a:bodyPr>
          <a:lstStyle/>
          <a:p>
            <a:pPr algn="ctr"/>
            <a:r>
              <a:rPr lang="sr-Latn-RS" sz="2800" dirty="0" err="1"/>
              <a:t>References</a:t>
            </a:r>
            <a:endParaRPr lang="en-US" sz="2800" dirty="0"/>
          </a:p>
        </p:txBody>
      </p:sp>
      <p:sp>
        <p:nvSpPr>
          <p:cNvPr id="3" name="Content Placeholder 2"/>
          <p:cNvSpPr>
            <a:spLocks noGrp="1"/>
          </p:cNvSpPr>
          <p:nvPr>
            <p:ph idx="1"/>
          </p:nvPr>
        </p:nvSpPr>
        <p:spPr>
          <a:xfrm>
            <a:off x="532263" y="900752"/>
            <a:ext cx="11423176" cy="5691117"/>
          </a:xfrm>
        </p:spPr>
        <p:txBody>
          <a:bodyPr>
            <a:noAutofit/>
          </a:bodyPr>
          <a:lstStyle/>
          <a:p>
            <a:pPr marL="0" indent="0">
              <a:spcBef>
                <a:spcPts val="600"/>
              </a:spcBef>
              <a:buNone/>
            </a:pPr>
            <a:r>
              <a:rPr lang="en-US" sz="1900" dirty="0" err="1"/>
              <a:t>Billig</a:t>
            </a:r>
            <a:r>
              <a:rPr lang="en-US" sz="1900" dirty="0"/>
              <a:t>, Michael. 1995. </a:t>
            </a:r>
            <a:r>
              <a:rPr lang="en-US" sz="1900" i="1" dirty="0"/>
              <a:t>Banal Nationalism</a:t>
            </a:r>
            <a:r>
              <a:rPr lang="en-US" sz="1900" dirty="0"/>
              <a:t>. London, Thousand Oaks, and New Delhi: Sage</a:t>
            </a:r>
            <a:endParaRPr lang="sr-Latn-RS" sz="1900" dirty="0"/>
          </a:p>
          <a:p>
            <a:pPr marL="0" indent="0">
              <a:spcBef>
                <a:spcPts val="600"/>
              </a:spcBef>
              <a:buNone/>
            </a:pPr>
            <a:r>
              <a:rPr lang="en-US" sz="1900" dirty="0"/>
              <a:t>Cameron, Lynne. 2003. </a:t>
            </a:r>
            <a:r>
              <a:rPr lang="en-US" sz="1900" i="1" dirty="0"/>
              <a:t>Metaphor in Educational Discourse</a:t>
            </a:r>
            <a:r>
              <a:rPr lang="en-US" sz="1900" dirty="0"/>
              <a:t>. London and New York: Continuum.</a:t>
            </a:r>
            <a:r>
              <a:rPr lang="sr-Latn-RS" sz="1900" dirty="0"/>
              <a:t> </a:t>
            </a:r>
            <a:endParaRPr lang="en-US" sz="1900" dirty="0"/>
          </a:p>
          <a:p>
            <a:pPr marL="0" indent="0">
              <a:spcBef>
                <a:spcPts val="600"/>
              </a:spcBef>
              <a:buNone/>
            </a:pPr>
            <a:r>
              <a:rPr lang="en-US" sz="1900" dirty="0" err="1"/>
              <a:t>Cammaerts</a:t>
            </a:r>
            <a:r>
              <a:rPr lang="en-US" sz="1900" dirty="0"/>
              <a:t>, Bart. 2012. “The Strategic Use of Metaphors by Political and Media Elites: The</a:t>
            </a:r>
            <a:r>
              <a:rPr lang="sr-Latn-RS" sz="1900" dirty="0"/>
              <a:t> </a:t>
            </a:r>
            <a:r>
              <a:rPr lang="en-US" sz="1900" dirty="0"/>
              <a:t>2007–11 Belgian Constitutional Crisis.” </a:t>
            </a:r>
            <a:r>
              <a:rPr lang="en-US" sz="1900" i="1" dirty="0"/>
              <a:t>International Journal of Media &amp; Cultural Politics</a:t>
            </a:r>
            <a:r>
              <a:rPr lang="sr-Latn-RS" sz="1900" i="1" dirty="0"/>
              <a:t> </a:t>
            </a:r>
            <a:r>
              <a:rPr lang="en-US" sz="1900" dirty="0"/>
              <a:t>8(2/3): 229–249. https://doi.org/10.1386/macp.8.2-3.229_1</a:t>
            </a:r>
          </a:p>
          <a:p>
            <a:pPr marL="0" indent="0">
              <a:spcBef>
                <a:spcPts val="600"/>
              </a:spcBef>
              <a:buNone/>
            </a:pPr>
            <a:r>
              <a:rPr lang="en-US" sz="1900" dirty="0" err="1"/>
              <a:t>Charteris</a:t>
            </a:r>
            <a:r>
              <a:rPr lang="en-US" sz="1900" dirty="0"/>
              <a:t>-Black, Jonathan. 2014. </a:t>
            </a:r>
            <a:r>
              <a:rPr lang="en-US" sz="1900" i="1" dirty="0" err="1"/>
              <a:t>Analysing</a:t>
            </a:r>
            <a:r>
              <a:rPr lang="en-US" sz="1900" i="1" dirty="0"/>
              <a:t> Political Speeches: Rhetoric, Discourse and Metaphor</a:t>
            </a:r>
            <a:r>
              <a:rPr lang="en-US" sz="1900" dirty="0"/>
              <a:t>.</a:t>
            </a:r>
            <a:r>
              <a:rPr lang="sr-Latn-RS" sz="1900" dirty="0"/>
              <a:t> </a:t>
            </a:r>
            <a:r>
              <a:rPr lang="en-US" sz="1900" dirty="0"/>
              <a:t>Basingstoke and New York: Palgrave Macmillan. https://doi.org/10.1007/978-1-137-36833-1</a:t>
            </a:r>
          </a:p>
          <a:p>
            <a:pPr marL="0" indent="0">
              <a:spcBef>
                <a:spcPts val="600"/>
              </a:spcBef>
              <a:buNone/>
            </a:pPr>
            <a:r>
              <a:rPr lang="en-US" sz="1900" dirty="0"/>
              <a:t>Curtis, Benjamin. 2013. </a:t>
            </a:r>
            <a:r>
              <a:rPr lang="en-US" sz="1900" i="1" dirty="0"/>
              <a:t>The Habsburgs: The History of a Dynasty</a:t>
            </a:r>
            <a:r>
              <a:rPr lang="en-US" sz="1900" dirty="0"/>
              <a:t>. London: Bloomsbury.</a:t>
            </a:r>
            <a:endParaRPr lang="sr-Latn-RS" sz="1900" dirty="0"/>
          </a:p>
          <a:p>
            <a:pPr marL="0" indent="0">
              <a:spcBef>
                <a:spcPts val="600"/>
              </a:spcBef>
              <a:buNone/>
            </a:pPr>
            <a:r>
              <a:rPr lang="en-US" sz="1900" dirty="0"/>
              <a:t>De </a:t>
            </a:r>
            <a:r>
              <a:rPr lang="en-US" sz="1900" dirty="0" err="1"/>
              <a:t>Custine</a:t>
            </a:r>
            <a:r>
              <a:rPr lang="en-US" sz="1900" dirty="0"/>
              <a:t>, Marquis </a:t>
            </a:r>
            <a:r>
              <a:rPr lang="en-US" sz="1900" dirty="0" err="1"/>
              <a:t>Astolphe</a:t>
            </a:r>
            <a:r>
              <a:rPr lang="en-US" sz="1900" dirty="0"/>
              <a:t>. 2001. </a:t>
            </a:r>
            <a:r>
              <a:rPr lang="en-US" sz="1900" i="1" dirty="0"/>
              <a:t>Journey for Our Time: The Journals of the Marquis de</a:t>
            </a:r>
            <a:r>
              <a:rPr lang="sr-Latn-RS" sz="1900" i="1" dirty="0"/>
              <a:t> </a:t>
            </a:r>
            <a:r>
              <a:rPr lang="en-US" sz="1900" i="1" dirty="0" err="1"/>
              <a:t>Custine</a:t>
            </a:r>
            <a:r>
              <a:rPr lang="en-US" sz="1900" i="1" dirty="0"/>
              <a:t>,</a:t>
            </a:r>
            <a:r>
              <a:rPr lang="sr-Latn-RS" sz="1900" i="1" dirty="0"/>
              <a:t> </a:t>
            </a:r>
            <a:r>
              <a:rPr lang="en-US" sz="1900" i="1" dirty="0"/>
              <a:t>Russia 1839</a:t>
            </a:r>
            <a:r>
              <a:rPr lang="en-US" sz="1900" dirty="0"/>
              <a:t>, ed. and trans. by Phyllis Penn Kohler. London: Phoenix Press.</a:t>
            </a:r>
            <a:endParaRPr lang="sr-Latn-RS" sz="1900" dirty="0"/>
          </a:p>
          <a:p>
            <a:pPr marL="0" indent="0">
              <a:spcBef>
                <a:spcPts val="600"/>
              </a:spcBef>
              <a:buNone/>
            </a:pPr>
            <a:r>
              <a:rPr lang="en-US" sz="1900" dirty="0" err="1"/>
              <a:t>Deignan</a:t>
            </a:r>
            <a:r>
              <a:rPr lang="en-US" sz="1900" dirty="0"/>
              <a:t>, Alice. 2010. “The Evaluative Properties of Metaphors.” In </a:t>
            </a:r>
            <a:r>
              <a:rPr lang="en-US" sz="1900" i="1" dirty="0"/>
              <a:t>Researching and Applying</a:t>
            </a:r>
            <a:r>
              <a:rPr lang="sr-Latn-RS" sz="1900" i="1" dirty="0"/>
              <a:t> </a:t>
            </a:r>
            <a:r>
              <a:rPr lang="en-US" sz="1900" i="1" dirty="0"/>
              <a:t>Metaphor in the Real World</a:t>
            </a:r>
            <a:r>
              <a:rPr lang="en-US" sz="1900" dirty="0"/>
              <a:t>, ed. by Graham Low, et al, 357–374. Amsterdam: John </a:t>
            </a:r>
            <a:r>
              <a:rPr lang="en-US" sz="1900" dirty="0" err="1"/>
              <a:t>Benjamins</a:t>
            </a:r>
            <a:r>
              <a:rPr lang="sr-Latn-RS" sz="1900" dirty="0"/>
              <a:t> </a:t>
            </a:r>
            <a:r>
              <a:rPr lang="en-US" sz="1900" dirty="0"/>
              <a:t>Publishing Company. https://doi.org/10.1075/hcp.26.21dei</a:t>
            </a:r>
            <a:endParaRPr lang="sr-Latn-RS" sz="1900" dirty="0"/>
          </a:p>
          <a:p>
            <a:pPr marL="0" indent="0">
              <a:spcBef>
                <a:spcPts val="600"/>
              </a:spcBef>
              <a:buNone/>
            </a:pPr>
            <a:r>
              <a:rPr lang="en-US" sz="1900" dirty="0"/>
              <a:t>Fox, Jon E., and Cynthia Miller-</a:t>
            </a:r>
            <a:r>
              <a:rPr lang="en-US" sz="1900" dirty="0" err="1"/>
              <a:t>Idriss</a:t>
            </a:r>
            <a:r>
              <a:rPr lang="en-US" sz="1900" dirty="0"/>
              <a:t>. 2008. “Everyday Nationhood.” </a:t>
            </a:r>
            <a:r>
              <a:rPr lang="en-US" sz="1900" i="1" dirty="0"/>
              <a:t>Ethnicities </a:t>
            </a:r>
            <a:r>
              <a:rPr lang="en-US" sz="1900" dirty="0"/>
              <a:t>8(4): 536–563</a:t>
            </a:r>
            <a:r>
              <a:rPr lang="sr-Latn-RS" sz="1900" dirty="0"/>
              <a:t>; </a:t>
            </a:r>
            <a:r>
              <a:rPr lang="sr-Latn-RS" sz="1900" dirty="0">
                <a:hlinkClick r:id="rId2"/>
              </a:rPr>
              <a:t>h</a:t>
            </a:r>
            <a:r>
              <a:rPr lang="en-US" sz="1900" dirty="0">
                <a:hlinkClick r:id="rId2"/>
              </a:rPr>
              <a:t>ttps://doi.org/10.1177/1468796808088925</a:t>
            </a:r>
            <a:endParaRPr lang="sr-Latn-RS" sz="1900" dirty="0"/>
          </a:p>
          <a:p>
            <a:pPr marL="0" indent="0">
              <a:spcBef>
                <a:spcPts val="600"/>
              </a:spcBef>
              <a:buNone/>
            </a:pPr>
            <a:r>
              <a:rPr lang="en-US" sz="1900" dirty="0" err="1"/>
              <a:t>Gavriely-Nuri</a:t>
            </a:r>
            <a:r>
              <a:rPr lang="en-US" sz="1900" dirty="0"/>
              <a:t>, Dalia. 2013. </a:t>
            </a:r>
            <a:r>
              <a:rPr lang="en-US" sz="1900" i="1" dirty="0"/>
              <a:t>The Normalization of War in Israeli Discourse, 1967–2008</a:t>
            </a:r>
            <a:r>
              <a:rPr lang="en-US" sz="1900" dirty="0"/>
              <a:t>. Lanham:</a:t>
            </a:r>
            <a:r>
              <a:rPr lang="sr-Latn-RS" sz="1900" dirty="0"/>
              <a:t> </a:t>
            </a:r>
            <a:r>
              <a:rPr lang="en-US" sz="1900" dirty="0"/>
              <a:t>Lexington Books.</a:t>
            </a:r>
            <a:endParaRPr lang="sr-Latn-RS" sz="1900" dirty="0"/>
          </a:p>
          <a:p>
            <a:pPr marL="0" indent="0">
              <a:spcBef>
                <a:spcPts val="600"/>
              </a:spcBef>
              <a:buNone/>
            </a:pPr>
            <a:r>
              <a:rPr lang="en-US" sz="1900" dirty="0" err="1"/>
              <a:t>Kolsto</a:t>
            </a:r>
            <a:r>
              <a:rPr lang="en-US" sz="1900" dirty="0"/>
              <a:t>, Pal (ed.). 2014. </a:t>
            </a:r>
            <a:r>
              <a:rPr lang="en-US" sz="1900" i="1" dirty="0"/>
              <a:t>Strategies of Symbolic Nation-Building in South Eastern Europe</a:t>
            </a:r>
            <a:r>
              <a:rPr lang="en-US" sz="1900" dirty="0"/>
              <a:t>. London</a:t>
            </a:r>
            <a:r>
              <a:rPr lang="sr-Latn-RS" sz="1900" dirty="0"/>
              <a:t>  </a:t>
            </a:r>
            <a:r>
              <a:rPr lang="en-US" sz="1900" dirty="0"/>
              <a:t>and New York: Routledge.</a:t>
            </a:r>
            <a:endParaRPr lang="sr-Latn-RS" sz="1900" dirty="0"/>
          </a:p>
        </p:txBody>
      </p:sp>
    </p:spTree>
    <p:extLst>
      <p:ext uri="{BB962C8B-B14F-4D97-AF65-F5344CB8AC3E}">
        <p14:creationId xmlns:p14="http://schemas.microsoft.com/office/powerpoint/2010/main" val="2050709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4275"/>
            <a:ext cx="10515600" cy="5412688"/>
          </a:xfrm>
        </p:spPr>
        <p:txBody>
          <a:bodyPr>
            <a:normAutofit lnSpcReduction="10000"/>
          </a:bodyPr>
          <a:lstStyle/>
          <a:p>
            <a:pPr marL="0" indent="0">
              <a:buNone/>
            </a:pPr>
            <a:r>
              <a:rPr lang="en-US" dirty="0"/>
              <a:t>Research Questions</a:t>
            </a:r>
            <a:endParaRPr lang="sr-Latn-RS" dirty="0"/>
          </a:p>
          <a:p>
            <a:pPr lvl="1"/>
            <a:r>
              <a:rPr lang="hr-HR" dirty="0"/>
              <a:t>H</a:t>
            </a:r>
            <a:r>
              <a:rPr lang="en-US" dirty="0" err="1"/>
              <a:t>ow</a:t>
            </a:r>
            <a:r>
              <a:rPr lang="en-US" dirty="0"/>
              <a:t> the Russian president made use of the above two metaphors as part of his legitimization strategies? What ideological patterns of metaphor use are being established?</a:t>
            </a:r>
            <a:endParaRPr lang="sr-Latn-RS" dirty="0"/>
          </a:p>
          <a:p>
            <a:pPr marL="0" indent="0">
              <a:buNone/>
            </a:pPr>
            <a:r>
              <a:rPr lang="en-US" dirty="0"/>
              <a:t>Theory and Methodology</a:t>
            </a:r>
            <a:r>
              <a:rPr lang="sr-Cyrl-RS" dirty="0"/>
              <a:t> </a:t>
            </a:r>
            <a:endParaRPr lang="sr-Latn-RS" dirty="0"/>
          </a:p>
          <a:p>
            <a:pPr lvl="1"/>
            <a:r>
              <a:rPr lang="sr-Latn-RS" dirty="0" err="1"/>
              <a:t>The</a:t>
            </a:r>
            <a:r>
              <a:rPr lang="sr-Latn-RS" dirty="0"/>
              <a:t> </a:t>
            </a:r>
            <a:r>
              <a:rPr lang="en-US" dirty="0"/>
              <a:t>concepts of ‘discourse metaphor’ and ‘frame’ </a:t>
            </a:r>
            <a:r>
              <a:rPr lang="sr-Latn-RS" dirty="0"/>
              <a:t>are used in the </a:t>
            </a:r>
            <a:r>
              <a:rPr lang="en-US" dirty="0"/>
              <a:t>analysis of a corpus of Putin’s speeches written and delivered between 2000 and 2007 in order to reveal the rhetorical strategies employed in them, and establish the ideological patterns of metaphor use. </a:t>
            </a:r>
          </a:p>
          <a:p>
            <a:pPr lvl="1"/>
            <a:r>
              <a:rPr lang="sr-Latn-RS" dirty="0"/>
              <a:t>D</a:t>
            </a:r>
            <a:r>
              <a:rPr lang="en-US" dirty="0" err="1"/>
              <a:t>iscourse</a:t>
            </a:r>
            <a:r>
              <a:rPr lang="en-US" dirty="0"/>
              <a:t> metaphors </a:t>
            </a:r>
            <a:r>
              <a:rPr lang="en-US" dirty="0" smtClean="0"/>
              <a:t>— metaphors that are conceptually grounded but whose meaning is also shaped by their use at a given time and in the context of a debate about a certain topic.</a:t>
            </a:r>
            <a:r>
              <a:rPr lang="sr-Latn-RS" dirty="0" smtClean="0"/>
              <a:t> </a:t>
            </a:r>
            <a:endParaRPr lang="en-US" dirty="0"/>
          </a:p>
          <a:p>
            <a:pPr lvl="1"/>
            <a:r>
              <a:rPr lang="en-US" dirty="0"/>
              <a:t>The metaphors are identified, analyzed according to source domains, and then explored for their contribution to the overall project of the Russian president.</a:t>
            </a:r>
          </a:p>
          <a:p>
            <a:endParaRPr lang="en-US" dirty="0"/>
          </a:p>
        </p:txBody>
      </p:sp>
    </p:spTree>
    <p:extLst>
      <p:ext uri="{BB962C8B-B14F-4D97-AF65-F5344CB8AC3E}">
        <p14:creationId xmlns:p14="http://schemas.microsoft.com/office/powerpoint/2010/main" val="21234267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41697"/>
          </a:xfrm>
        </p:spPr>
        <p:txBody>
          <a:bodyPr>
            <a:normAutofit/>
          </a:bodyPr>
          <a:lstStyle/>
          <a:p>
            <a:pPr algn="ctr"/>
            <a:r>
              <a:rPr lang="sr-Latn-RS" sz="2800" dirty="0" err="1"/>
              <a:t>References</a:t>
            </a:r>
            <a:endParaRPr lang="en-US" sz="2800" dirty="0"/>
          </a:p>
        </p:txBody>
      </p:sp>
      <p:sp>
        <p:nvSpPr>
          <p:cNvPr id="3" name="Content Placeholder 2"/>
          <p:cNvSpPr>
            <a:spLocks noGrp="1"/>
          </p:cNvSpPr>
          <p:nvPr>
            <p:ph idx="1"/>
          </p:nvPr>
        </p:nvSpPr>
        <p:spPr>
          <a:xfrm>
            <a:off x="395785" y="777922"/>
            <a:ext cx="11505064" cy="6250676"/>
          </a:xfrm>
        </p:spPr>
        <p:txBody>
          <a:bodyPr>
            <a:normAutofit fontScale="40000" lnSpcReduction="20000"/>
          </a:bodyPr>
          <a:lstStyle/>
          <a:p>
            <a:pPr marL="0" indent="0">
              <a:lnSpc>
                <a:spcPct val="110000"/>
              </a:lnSpc>
              <a:spcBef>
                <a:spcPts val="600"/>
              </a:spcBef>
              <a:buNone/>
            </a:pPr>
            <a:r>
              <a:rPr lang="en-US" sz="4800" dirty="0" err="1"/>
              <a:t>Lakoff</a:t>
            </a:r>
            <a:r>
              <a:rPr lang="en-US" sz="4800" dirty="0"/>
              <a:t>, George, and Mark Johnson. 1980. </a:t>
            </a:r>
            <a:r>
              <a:rPr lang="en-US" sz="4800" i="1" dirty="0"/>
              <a:t>Metaphors We Live By</a:t>
            </a:r>
            <a:r>
              <a:rPr lang="en-US" sz="4800" dirty="0"/>
              <a:t>. Chicago: The University of</a:t>
            </a:r>
            <a:r>
              <a:rPr lang="sr-Latn-RS" sz="4800" dirty="0"/>
              <a:t> </a:t>
            </a:r>
            <a:r>
              <a:rPr lang="en-US" sz="4800" dirty="0"/>
              <a:t>Chicago Press.</a:t>
            </a:r>
            <a:endParaRPr lang="sr-Latn-RS" sz="4800" dirty="0"/>
          </a:p>
          <a:p>
            <a:pPr marL="0" indent="0">
              <a:lnSpc>
                <a:spcPct val="110000"/>
              </a:lnSpc>
              <a:spcBef>
                <a:spcPts val="600"/>
              </a:spcBef>
              <a:buNone/>
            </a:pPr>
            <a:r>
              <a:rPr lang="en-US" sz="4800" dirty="0"/>
              <a:t>Lenin, Vladimir </a:t>
            </a:r>
            <a:r>
              <a:rPr lang="en-US" sz="4800" dirty="0" err="1"/>
              <a:t>Il'ch</a:t>
            </a:r>
            <a:r>
              <a:rPr lang="en-US" sz="4800" dirty="0"/>
              <a:t>. 1976. </a:t>
            </a:r>
            <a:r>
              <a:rPr lang="en-US" sz="4800" i="1" dirty="0" err="1"/>
              <a:t>Sbornik</a:t>
            </a:r>
            <a:r>
              <a:rPr lang="en-US" sz="4800" i="1" dirty="0"/>
              <a:t> </a:t>
            </a:r>
            <a:r>
              <a:rPr lang="en-US" sz="4800" i="1" dirty="0" err="1"/>
              <a:t>proizvedenij</a:t>
            </a:r>
            <a:r>
              <a:rPr lang="en-US" sz="4800" dirty="0"/>
              <a:t>. </a:t>
            </a:r>
            <a:r>
              <a:rPr lang="en-US" sz="4800" dirty="0" err="1"/>
              <a:t>Moskva</a:t>
            </a:r>
            <a:r>
              <a:rPr lang="en-US" sz="4800" dirty="0"/>
              <a:t>: </a:t>
            </a:r>
            <a:r>
              <a:rPr lang="en-US" sz="4800" dirty="0" err="1"/>
              <a:t>Politizdat</a:t>
            </a:r>
            <a:r>
              <a:rPr lang="en-US" sz="4800" dirty="0"/>
              <a:t>.</a:t>
            </a:r>
            <a:endParaRPr lang="sr-Latn-RS" sz="4800" dirty="0"/>
          </a:p>
          <a:p>
            <a:pPr marL="0" indent="0">
              <a:lnSpc>
                <a:spcPct val="110000"/>
              </a:lnSpc>
              <a:spcBef>
                <a:spcPts val="600"/>
              </a:spcBef>
              <a:buNone/>
            </a:pPr>
            <a:r>
              <a:rPr lang="en-US" sz="4800" dirty="0"/>
              <a:t>Le Pen, Marine. 2016. “After </a:t>
            </a:r>
            <a:r>
              <a:rPr lang="en-US" sz="4800" dirty="0" err="1"/>
              <a:t>Brexit</a:t>
            </a:r>
            <a:r>
              <a:rPr lang="en-US" sz="4800" dirty="0"/>
              <a:t>, the People’s Spring is Inevitable.” </a:t>
            </a:r>
            <a:r>
              <a:rPr lang="en-US" sz="4800" i="1" dirty="0"/>
              <a:t>The New York Times</a:t>
            </a:r>
            <a:r>
              <a:rPr lang="en-US" sz="4800" dirty="0"/>
              <a:t>, 28</a:t>
            </a:r>
            <a:r>
              <a:rPr lang="sr-Latn-RS" sz="4800" dirty="0"/>
              <a:t> </a:t>
            </a:r>
            <a:r>
              <a:rPr lang="en-US" sz="4800" dirty="0"/>
              <a:t>June. </a:t>
            </a:r>
            <a:r>
              <a:rPr lang="en-US" sz="4800" dirty="0">
                <a:hlinkClick r:id="rId2"/>
              </a:rPr>
              <a:t>http://www.nytimes.com/2016/06/28/opinion/marine-le-pen-after-brexit-the-peoples-spring-is-inevitable.html?_r=0</a:t>
            </a:r>
            <a:r>
              <a:rPr lang="en-US" sz="4800" dirty="0"/>
              <a:t>.</a:t>
            </a:r>
            <a:endParaRPr lang="sr-Latn-RS" sz="4800" dirty="0"/>
          </a:p>
          <a:p>
            <a:pPr marL="0" indent="0">
              <a:lnSpc>
                <a:spcPct val="110000"/>
              </a:lnSpc>
              <a:spcBef>
                <a:spcPts val="600"/>
              </a:spcBef>
              <a:buNone/>
            </a:pPr>
            <a:r>
              <a:rPr lang="en-US" sz="4800" dirty="0" err="1"/>
              <a:t>Semino</a:t>
            </a:r>
            <a:r>
              <a:rPr lang="en-US" sz="4800" dirty="0"/>
              <a:t>, Elena, Alice </a:t>
            </a:r>
            <a:r>
              <a:rPr lang="en-US" sz="4800" dirty="0" err="1"/>
              <a:t>Deignan</a:t>
            </a:r>
            <a:r>
              <a:rPr lang="en-US" sz="4800" dirty="0"/>
              <a:t>, and Jeannette Littlemore. 2013. “Metaphor, Genre, and </a:t>
            </a:r>
            <a:r>
              <a:rPr lang="en-US" sz="4800" dirty="0" err="1"/>
              <a:t>Recontextualization</a:t>
            </a:r>
            <a:r>
              <a:rPr lang="en-US" sz="4800" dirty="0"/>
              <a:t>.”</a:t>
            </a:r>
            <a:r>
              <a:rPr lang="sr-Latn-RS" sz="4800" dirty="0"/>
              <a:t> </a:t>
            </a:r>
            <a:r>
              <a:rPr lang="en-US" sz="4800" i="1" dirty="0"/>
              <a:t>Metaphor and Symbol </a:t>
            </a:r>
            <a:r>
              <a:rPr lang="en-US" sz="4800" dirty="0"/>
              <a:t>28 (1): 41–59.</a:t>
            </a:r>
            <a:r>
              <a:rPr lang="sr-Latn-RS" sz="4800" dirty="0"/>
              <a:t> </a:t>
            </a:r>
            <a:r>
              <a:rPr lang="en-US" sz="4800" dirty="0"/>
              <a:t>https://doi.org/10.1080/10926488.2013.742842</a:t>
            </a:r>
            <a:endParaRPr lang="sr-Latn-RS" sz="4800" dirty="0"/>
          </a:p>
          <a:p>
            <a:pPr marL="0" indent="0">
              <a:lnSpc>
                <a:spcPct val="110000"/>
              </a:lnSpc>
              <a:spcBef>
                <a:spcPts val="600"/>
              </a:spcBef>
              <a:buNone/>
            </a:pPr>
            <a:r>
              <a:rPr lang="en-US" sz="4800" dirty="0"/>
              <a:t>Steen, Gerard. 2008. “When is Metaphor Deliberate?” In </a:t>
            </a:r>
            <a:r>
              <a:rPr lang="en-US" sz="4800" i="1" dirty="0"/>
              <a:t>Selected Papers from the Stockholm</a:t>
            </a:r>
            <a:r>
              <a:rPr lang="sr-Latn-RS" sz="4800" i="1" dirty="0"/>
              <a:t> </a:t>
            </a:r>
            <a:r>
              <a:rPr lang="en-US" sz="4800" i="1" dirty="0"/>
              <a:t>2008 Metaphor</a:t>
            </a:r>
            <a:r>
              <a:rPr lang="sr-Latn-RS" sz="4800" i="1" dirty="0"/>
              <a:t> Festival, </a:t>
            </a:r>
            <a:r>
              <a:rPr lang="en-US" sz="4800" dirty="0"/>
              <a:t>ed. by Nils-</a:t>
            </a:r>
            <a:r>
              <a:rPr lang="en-US" sz="4800" dirty="0" err="1"/>
              <a:t>Lennart</a:t>
            </a:r>
            <a:r>
              <a:rPr lang="en-US" sz="4800" dirty="0"/>
              <a:t> </a:t>
            </a:r>
            <a:r>
              <a:rPr lang="en-US" sz="4800" dirty="0" err="1"/>
              <a:t>Johannesson</a:t>
            </a:r>
            <a:r>
              <a:rPr lang="en-US" sz="4800" dirty="0"/>
              <a:t>, Christina </a:t>
            </a:r>
            <a:r>
              <a:rPr lang="en-US" sz="4800" dirty="0" err="1"/>
              <a:t>Alm-Arvius</a:t>
            </a:r>
            <a:r>
              <a:rPr lang="sr-Latn-RS" sz="4800" dirty="0"/>
              <a:t>, and David C. Minugh, 43-63. Stockholm University Press.</a:t>
            </a:r>
          </a:p>
          <a:p>
            <a:pPr marL="0" indent="0">
              <a:lnSpc>
                <a:spcPct val="110000"/>
              </a:lnSpc>
              <a:spcBef>
                <a:spcPts val="600"/>
              </a:spcBef>
              <a:buNone/>
            </a:pPr>
            <a:r>
              <a:rPr lang="en-US" sz="4800" dirty="0" err="1"/>
              <a:t>Vasilév</a:t>
            </a:r>
            <a:r>
              <a:rPr lang="en-US" sz="4800" dirty="0"/>
              <a:t>, </a:t>
            </a:r>
            <a:r>
              <a:rPr lang="en-US" sz="4800" dirty="0" err="1"/>
              <a:t>Aleksandr</a:t>
            </a:r>
            <a:r>
              <a:rPr lang="en-US" sz="4800" dirty="0"/>
              <a:t> </a:t>
            </a:r>
            <a:r>
              <a:rPr lang="en-US" sz="4800" dirty="0" err="1"/>
              <a:t>Dmitrievič</a:t>
            </a:r>
            <a:r>
              <a:rPr lang="en-US" sz="4800" dirty="0"/>
              <a:t>. 2013. “</a:t>
            </a:r>
            <a:r>
              <a:rPr lang="en-US" sz="4800" dirty="0" err="1"/>
              <a:t>Zagraničnye</a:t>
            </a:r>
            <a:r>
              <a:rPr lang="en-US" sz="4800" dirty="0"/>
              <a:t> </a:t>
            </a:r>
            <a:r>
              <a:rPr lang="en-US" sz="4800" dirty="0" err="1"/>
              <a:t>istiny</a:t>
            </a:r>
            <a:r>
              <a:rPr lang="en-US" sz="4800" dirty="0"/>
              <a:t>: </a:t>
            </a:r>
            <a:r>
              <a:rPr lang="en-US" sz="4800" dirty="0" err="1"/>
              <a:t>svobodnyj</a:t>
            </a:r>
            <a:r>
              <a:rPr lang="en-US" sz="4800" dirty="0"/>
              <a:t> </a:t>
            </a:r>
            <a:r>
              <a:rPr lang="en-US" sz="4800" dirty="0" err="1"/>
              <a:t>mir</a:t>
            </a:r>
            <a:r>
              <a:rPr lang="en-US" sz="4800" dirty="0"/>
              <a:t> </a:t>
            </a:r>
            <a:r>
              <a:rPr lang="en-US" sz="4800" dirty="0" err="1"/>
              <a:t>vs</a:t>
            </a:r>
            <a:r>
              <a:rPr lang="en-US" sz="4800" dirty="0"/>
              <a:t> </a:t>
            </a:r>
            <a:r>
              <a:rPr lang="en-US" sz="4800" dirty="0" err="1"/>
              <a:t>tjur’ma</a:t>
            </a:r>
            <a:r>
              <a:rPr lang="en-US" sz="4800" dirty="0"/>
              <a:t> </a:t>
            </a:r>
            <a:r>
              <a:rPr lang="en-US" sz="4800" dirty="0" err="1"/>
              <a:t>narodov</a:t>
            </a:r>
            <a:r>
              <a:rPr lang="en-US" sz="4800" dirty="0"/>
              <a:t>.”</a:t>
            </a:r>
            <a:r>
              <a:rPr lang="sr-Latn-RS" sz="4800" dirty="0"/>
              <a:t> </a:t>
            </a:r>
            <a:r>
              <a:rPr lang="en-US" sz="4800" i="1" dirty="0" err="1"/>
              <a:t>Političeskaja</a:t>
            </a:r>
            <a:r>
              <a:rPr lang="en-US" sz="4800" i="1" dirty="0"/>
              <a:t> </a:t>
            </a:r>
            <a:r>
              <a:rPr lang="en-US" sz="4800" i="1" dirty="0" err="1"/>
              <a:t>lingvistika</a:t>
            </a:r>
            <a:r>
              <a:rPr lang="en-US" sz="4800" i="1" dirty="0"/>
              <a:t> </a:t>
            </a:r>
            <a:r>
              <a:rPr lang="en-US" sz="4800" dirty="0"/>
              <a:t>3 (45): 12–21.</a:t>
            </a:r>
            <a:endParaRPr lang="sr-Latn-RS" sz="4800" dirty="0"/>
          </a:p>
          <a:p>
            <a:pPr marL="0" indent="0">
              <a:lnSpc>
                <a:spcPct val="110000"/>
              </a:lnSpc>
              <a:spcBef>
                <a:spcPts val="600"/>
              </a:spcBef>
              <a:buNone/>
            </a:pPr>
            <a:r>
              <a:rPr lang="en-US" sz="4800" dirty="0" err="1"/>
              <a:t>Zinken</a:t>
            </a:r>
            <a:r>
              <a:rPr lang="en-US" sz="4800" dirty="0"/>
              <a:t>, </a:t>
            </a:r>
            <a:r>
              <a:rPr lang="en-US" sz="4800" dirty="0" err="1"/>
              <a:t>Jörg</a:t>
            </a:r>
            <a:r>
              <a:rPr lang="en-US" sz="4800" dirty="0"/>
              <a:t>, </a:t>
            </a:r>
            <a:r>
              <a:rPr lang="en-US" sz="4800" dirty="0" err="1"/>
              <a:t>Iina</a:t>
            </a:r>
            <a:r>
              <a:rPr lang="en-US" sz="4800" dirty="0"/>
              <a:t> </a:t>
            </a:r>
            <a:r>
              <a:rPr lang="en-US" sz="4800" dirty="0" err="1"/>
              <a:t>Hellsten</a:t>
            </a:r>
            <a:r>
              <a:rPr lang="en-US" sz="4800" dirty="0"/>
              <a:t>, and Brigitte </a:t>
            </a:r>
            <a:r>
              <a:rPr lang="en-US" sz="4800" dirty="0" err="1"/>
              <a:t>Nerlich</a:t>
            </a:r>
            <a:r>
              <a:rPr lang="en-US" sz="4800" dirty="0"/>
              <a:t>. 2007. “Discourse Metaphors.” In </a:t>
            </a:r>
            <a:r>
              <a:rPr lang="en-US" sz="4800" i="1" dirty="0"/>
              <a:t>Body, Language,</a:t>
            </a:r>
            <a:r>
              <a:rPr lang="sr-Latn-RS" sz="4800" i="1" dirty="0"/>
              <a:t> </a:t>
            </a:r>
            <a:r>
              <a:rPr lang="en-US" sz="4800" i="1" dirty="0"/>
              <a:t>and Mind. Vol. 2: Sociocultural </a:t>
            </a:r>
            <a:r>
              <a:rPr lang="en-US" sz="4800" i="1" dirty="0" err="1"/>
              <a:t>Situatedness</a:t>
            </a:r>
            <a:r>
              <a:rPr lang="en-US" sz="4800" dirty="0"/>
              <a:t>, ed. by Roslyn M. Frank, René </a:t>
            </a:r>
            <a:r>
              <a:rPr lang="en-US" sz="4800" dirty="0" err="1"/>
              <a:t>Dirven</a:t>
            </a:r>
            <a:r>
              <a:rPr lang="en-US" sz="4800" dirty="0"/>
              <a:t>,</a:t>
            </a:r>
            <a:r>
              <a:rPr lang="sr-Latn-RS" sz="4800" dirty="0"/>
              <a:t>  </a:t>
            </a:r>
            <a:r>
              <a:rPr lang="en-US" sz="4800" dirty="0"/>
              <a:t>Tom </a:t>
            </a:r>
            <a:r>
              <a:rPr lang="en-US" sz="4800" dirty="0" err="1"/>
              <a:t>Ziemke</a:t>
            </a:r>
            <a:r>
              <a:rPr lang="en-US" sz="4800" dirty="0"/>
              <a:t>, and Enrique </a:t>
            </a:r>
            <a:r>
              <a:rPr lang="en-US" sz="4800" dirty="0" err="1"/>
              <a:t>Bernárdez</a:t>
            </a:r>
            <a:r>
              <a:rPr lang="en-US" sz="4800" dirty="0"/>
              <a:t>, 363–385. Berlin: Mouton.</a:t>
            </a:r>
            <a:endParaRPr lang="hr-HR" sz="4800" dirty="0"/>
          </a:p>
          <a:p>
            <a:pPr marL="0" indent="0">
              <a:lnSpc>
                <a:spcPct val="110000"/>
              </a:lnSpc>
              <a:spcBef>
                <a:spcPts val="600"/>
              </a:spcBef>
              <a:buNone/>
            </a:pPr>
            <a:endParaRPr lang="sr-Latn-RS" sz="4800" dirty="0"/>
          </a:p>
          <a:p>
            <a:pPr marL="0" indent="0">
              <a:lnSpc>
                <a:spcPct val="110000"/>
              </a:lnSpc>
              <a:spcBef>
                <a:spcPts val="600"/>
              </a:spcBef>
              <a:buNone/>
            </a:pPr>
            <a:r>
              <a:rPr lang="en-US" sz="4800" dirty="0"/>
              <a:t>Corpus</a:t>
            </a:r>
          </a:p>
          <a:p>
            <a:pPr marL="0" indent="0">
              <a:lnSpc>
                <a:spcPct val="110000"/>
              </a:lnSpc>
              <a:spcBef>
                <a:spcPts val="600"/>
              </a:spcBef>
              <a:buNone/>
            </a:pPr>
            <a:r>
              <a:rPr lang="en-US" sz="4800" dirty="0" err="1"/>
              <a:t>hrWaC</a:t>
            </a:r>
            <a:r>
              <a:rPr lang="en-US" sz="4800" dirty="0"/>
              <a:t> v2.2 (Croatian Web Corpus). http://nl.ijs.si/noske/all.cgi/first_form?corpname=hrwac;align=.</a:t>
            </a:r>
            <a:endParaRPr lang="sr-Latn-RS" sz="4800" dirty="0">
              <a:solidFill>
                <a:srgbClr val="00B050"/>
              </a:solidFill>
            </a:endParaRPr>
          </a:p>
          <a:p>
            <a:endParaRPr lang="en-US" dirty="0"/>
          </a:p>
        </p:txBody>
      </p:sp>
    </p:spTree>
    <p:extLst>
      <p:ext uri="{BB962C8B-B14F-4D97-AF65-F5344CB8AC3E}">
        <p14:creationId xmlns:p14="http://schemas.microsoft.com/office/powerpoint/2010/main" val="4214618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96287"/>
            <a:ext cx="10515600" cy="5180676"/>
          </a:xfrm>
        </p:spPr>
        <p:txBody>
          <a:bodyPr>
            <a:normAutofit/>
          </a:bodyPr>
          <a:lstStyle/>
          <a:p>
            <a:pPr marL="0" indent="0">
              <a:buNone/>
            </a:pPr>
            <a:r>
              <a:rPr lang="en-US" dirty="0"/>
              <a:t>Data</a:t>
            </a:r>
            <a:endParaRPr lang="sr-Latn-RS" dirty="0"/>
          </a:p>
          <a:p>
            <a:pPr lvl="1"/>
            <a:r>
              <a:rPr lang="en-US" dirty="0"/>
              <a:t>A corpus of Putin’s public speeches (total word count — 210,000) have been collected on the basis of texts downloaded from the President’s website www. kremlin.ru. Only </a:t>
            </a:r>
            <a:r>
              <a:rPr lang="en-US" dirty="0" err="1"/>
              <a:t>monologic</a:t>
            </a:r>
            <a:r>
              <a:rPr lang="en-US" dirty="0"/>
              <a:t> texts were included. The data comprise of speeches and addresses delivered at a broad variety of venues such as congresses, conferences, opening and award ceremonies and those that are the prerogative of only the President</a:t>
            </a:r>
            <a:r>
              <a:rPr lang="sr-Latn-RS" dirty="0"/>
              <a:t>.</a:t>
            </a:r>
          </a:p>
          <a:p>
            <a:pPr lvl="1"/>
            <a:r>
              <a:rPr lang="hr-HR" dirty="0"/>
              <a:t>A</a:t>
            </a:r>
            <a:r>
              <a:rPr lang="en-US" dirty="0"/>
              <a:t> qualitative analysis of </a:t>
            </a:r>
            <a:r>
              <a:rPr lang="sr-Latn-RS" dirty="0"/>
              <a:t>the</a:t>
            </a:r>
            <a:r>
              <a:rPr lang="en-US" dirty="0"/>
              <a:t> corpus contexts was carried out in order to decide whether each use of a keyword is metaphoric or literal. At this stage, corpus-based techniques such as concordances and </a:t>
            </a:r>
            <a:r>
              <a:rPr lang="en-US" dirty="0" err="1"/>
              <a:t>collocational</a:t>
            </a:r>
            <a:r>
              <a:rPr lang="en-US" dirty="0"/>
              <a:t> profiles</a:t>
            </a:r>
            <a:r>
              <a:rPr lang="sr-Latn-RS" dirty="0"/>
              <a:t> were used.</a:t>
            </a:r>
            <a:endParaRPr lang="en-US" dirty="0"/>
          </a:p>
        </p:txBody>
      </p:sp>
    </p:spTree>
    <p:extLst>
      <p:ext uri="{BB962C8B-B14F-4D97-AF65-F5344CB8AC3E}">
        <p14:creationId xmlns:p14="http://schemas.microsoft.com/office/powerpoint/2010/main" val="1732434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28048"/>
            <a:ext cx="10515600" cy="5248915"/>
          </a:xfrm>
        </p:spPr>
        <p:txBody>
          <a:bodyPr>
            <a:normAutofit/>
          </a:bodyPr>
          <a:lstStyle/>
          <a:p>
            <a:pPr marL="0" indent="0">
              <a:buNone/>
            </a:pPr>
            <a:r>
              <a:rPr lang="en-US" dirty="0"/>
              <a:t>Discussion </a:t>
            </a:r>
            <a:endParaRPr lang="sr-Latn-RS" dirty="0"/>
          </a:p>
          <a:p>
            <a:pPr lvl="1"/>
            <a:r>
              <a:rPr lang="sr-Cyrl-RS" dirty="0"/>
              <a:t>PATH </a:t>
            </a:r>
            <a:r>
              <a:rPr lang="sr-Latn-RS" dirty="0"/>
              <a:t>METAPHOR: </a:t>
            </a:r>
            <a:r>
              <a:rPr lang="en-US" dirty="0"/>
              <a:t>A conceptual metaphor that is most obviously and frequently exploited in Putin’s speeches</a:t>
            </a:r>
            <a:r>
              <a:rPr lang="sr-Latn-RS" dirty="0"/>
              <a:t>.It denotes a</a:t>
            </a:r>
            <a:r>
              <a:rPr lang="en-US" dirty="0"/>
              <a:t> successful activity </a:t>
            </a:r>
            <a:r>
              <a:rPr lang="en-US" dirty="0" err="1"/>
              <a:t>i</a:t>
            </a:r>
            <a:r>
              <a:rPr lang="sr-Latn-RS" dirty="0"/>
              <a:t>n</a:t>
            </a:r>
            <a:r>
              <a:rPr lang="en-US" dirty="0"/>
              <a:t> </a:t>
            </a:r>
            <a:r>
              <a:rPr lang="en-US" dirty="0" err="1"/>
              <a:t>mo</a:t>
            </a:r>
            <a:r>
              <a:rPr lang="sr-Latn-RS" dirty="0"/>
              <a:t>ving</a:t>
            </a:r>
            <a:r>
              <a:rPr lang="en-US" dirty="0"/>
              <a:t> forward</a:t>
            </a:r>
            <a:r>
              <a:rPr lang="sr-Latn-RS" dirty="0"/>
              <a:t>s, so it presents ’</a:t>
            </a:r>
            <a:r>
              <a:rPr lang="en-US" dirty="0"/>
              <a:t>following a path</a:t>
            </a:r>
            <a:r>
              <a:rPr lang="sr-Latn-RS" dirty="0"/>
              <a:t>’</a:t>
            </a:r>
            <a:r>
              <a:rPr lang="en-US" dirty="0"/>
              <a:t> as making progress; </a:t>
            </a:r>
            <a:endParaRPr lang="sr-Latn-RS" dirty="0"/>
          </a:p>
          <a:p>
            <a:pPr lvl="1"/>
            <a:r>
              <a:rPr lang="sr-Latn-RS" dirty="0"/>
              <a:t>But also</a:t>
            </a:r>
            <a:r>
              <a:rPr lang="en-US" dirty="0"/>
              <a:t> </a:t>
            </a:r>
            <a:r>
              <a:rPr lang="sr-Latn-RS" dirty="0"/>
              <a:t>’</a:t>
            </a:r>
            <a:r>
              <a:rPr lang="en-US" dirty="0"/>
              <a:t>following a path</a:t>
            </a:r>
            <a:r>
              <a:rPr lang="sr-Latn-RS" dirty="0"/>
              <a:t>’</a:t>
            </a:r>
            <a:r>
              <a:rPr lang="en-US" dirty="0"/>
              <a:t> </a:t>
            </a:r>
            <a:r>
              <a:rPr lang="sr-Latn-RS" dirty="0"/>
              <a:t>is presented </a:t>
            </a:r>
            <a:r>
              <a:rPr lang="en-US" dirty="0"/>
              <a:t>as meeting a challenge (where ‘path’ emphasizes the effort required to reach a political goal)</a:t>
            </a:r>
            <a:endParaRPr lang="sr-Latn-RS" dirty="0"/>
          </a:p>
          <a:p>
            <a:pPr lvl="1"/>
            <a:r>
              <a:rPr lang="en-US" dirty="0"/>
              <a:t>The use of the path metaphor also allows the President to evaluate events negatively</a:t>
            </a:r>
            <a:r>
              <a:rPr lang="sr-Latn-RS" dirty="0"/>
              <a:t> and </a:t>
            </a:r>
            <a:r>
              <a:rPr lang="en-US" dirty="0"/>
              <a:t>to frame negatively the decade of the 1990s — i.e. the period immediately preceding </a:t>
            </a:r>
            <a:r>
              <a:rPr lang="sr-Latn-RS" dirty="0"/>
              <a:t>his </a:t>
            </a:r>
            <a:r>
              <a:rPr lang="en-US" dirty="0"/>
              <a:t>term in power.</a:t>
            </a:r>
            <a:endParaRPr lang="sr-Latn-RS" dirty="0"/>
          </a:p>
        </p:txBody>
      </p:sp>
    </p:spTree>
    <p:extLst>
      <p:ext uri="{BB962C8B-B14F-4D97-AF65-F5344CB8AC3E}">
        <p14:creationId xmlns:p14="http://schemas.microsoft.com/office/powerpoint/2010/main" val="2742273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05218"/>
            <a:ext cx="10515600" cy="5371745"/>
          </a:xfrm>
        </p:spPr>
        <p:txBody>
          <a:bodyPr/>
          <a:lstStyle/>
          <a:p>
            <a:pPr marL="228600" lvl="1">
              <a:spcBef>
                <a:spcPts val="1000"/>
              </a:spcBef>
            </a:pPr>
            <a:r>
              <a:rPr lang="hr-HR" dirty="0"/>
              <a:t>O</a:t>
            </a:r>
            <a:r>
              <a:rPr lang="en-US" dirty="0" err="1"/>
              <a:t>ut</a:t>
            </a:r>
            <a:r>
              <a:rPr lang="en-US" dirty="0"/>
              <a:t> of 122 instances of its use in the corpus, the noun </a:t>
            </a:r>
            <a:r>
              <a:rPr lang="sr-Latn-RS" dirty="0"/>
              <a:t>’</a:t>
            </a:r>
            <a:r>
              <a:rPr lang="en-US" dirty="0" smtClean="0"/>
              <a:t>p</a:t>
            </a:r>
            <a:r>
              <a:rPr lang="sr-Latn-RS" smtClean="0"/>
              <a:t>ath</a:t>
            </a:r>
            <a:r>
              <a:rPr lang="en-US" smtClean="0"/>
              <a:t>’ </a:t>
            </a:r>
            <a:r>
              <a:rPr lang="en-US" dirty="0"/>
              <a:t>co-occurs 63 times with the lexis from the ‘economy set’ (mostly in ‘economic development’</a:t>
            </a:r>
            <a:r>
              <a:rPr lang="sr-Latn-RS" dirty="0"/>
              <a:t>)</a:t>
            </a:r>
            <a:r>
              <a:rPr lang="en-US" dirty="0"/>
              <a:t>, 12 times with lexical items denoting various ‘difficulties’, and only </a:t>
            </a:r>
            <a:r>
              <a:rPr lang="sr-Latn-RS" dirty="0"/>
              <a:t>5</a:t>
            </a:r>
            <a:r>
              <a:rPr lang="en-US" dirty="0"/>
              <a:t> times with </a:t>
            </a:r>
            <a:r>
              <a:rPr lang="sr-Latn-RS" dirty="0"/>
              <a:t>words ’</a:t>
            </a:r>
            <a:r>
              <a:rPr lang="en-US" dirty="0"/>
              <a:t>democratic</a:t>
            </a:r>
            <a:r>
              <a:rPr lang="sr-Latn-RS" dirty="0"/>
              <a:t>’</a:t>
            </a:r>
            <a:r>
              <a:rPr lang="en-US" dirty="0"/>
              <a:t> and </a:t>
            </a:r>
            <a:r>
              <a:rPr lang="sr-Latn-RS" dirty="0"/>
              <a:t>’</a:t>
            </a:r>
            <a:r>
              <a:rPr lang="en-US" dirty="0"/>
              <a:t>statehood</a:t>
            </a:r>
            <a:r>
              <a:rPr lang="sr-Latn-RS" dirty="0"/>
              <a:t>’</a:t>
            </a:r>
            <a:r>
              <a:rPr lang="en-US" dirty="0"/>
              <a:t>. </a:t>
            </a:r>
            <a:endParaRPr lang="sr-Latn-RS" dirty="0"/>
          </a:p>
          <a:p>
            <a:pPr marL="228600" lvl="1">
              <a:spcBef>
                <a:spcPts val="1000"/>
              </a:spcBef>
            </a:pPr>
            <a:r>
              <a:rPr lang="en-US" dirty="0"/>
              <a:t>The emphasis on the development of economic liberties is indicative of the discourse of neoliberalism, from which Putin borrows extensively</a:t>
            </a:r>
            <a:r>
              <a:rPr lang="sr-Latn-RS" dirty="0"/>
              <a:t>.</a:t>
            </a:r>
          </a:p>
          <a:p>
            <a:pPr marL="228600" lvl="1">
              <a:spcBef>
                <a:spcPts val="1000"/>
              </a:spcBef>
            </a:pPr>
            <a:endParaRPr lang="sr-Latn-RS" dirty="0"/>
          </a:p>
          <a:p>
            <a:endParaRPr lang="en-US" dirty="0"/>
          </a:p>
        </p:txBody>
      </p:sp>
    </p:spTree>
    <p:extLst>
      <p:ext uri="{BB962C8B-B14F-4D97-AF65-F5344CB8AC3E}">
        <p14:creationId xmlns:p14="http://schemas.microsoft.com/office/powerpoint/2010/main" val="1804869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5093"/>
            <a:ext cx="10515600" cy="5521870"/>
          </a:xfrm>
        </p:spPr>
        <p:txBody>
          <a:bodyPr>
            <a:normAutofit/>
          </a:bodyPr>
          <a:lstStyle/>
          <a:p>
            <a:r>
              <a:rPr lang="ru-RU" sz="2400" dirty="0"/>
              <a:t>Но я уверен: </a:t>
            </a:r>
            <a:r>
              <a:rPr lang="ru-RU" sz="2400" b="1" dirty="0"/>
              <a:t>путь, ыбранный народом России</a:t>
            </a:r>
            <a:r>
              <a:rPr lang="ru-RU" sz="2400" dirty="0"/>
              <a:t>, — правильный равильный, и он приведёт нас к успеху. У нас всё для этого есть: наша великая история, колоссальные ресурсы, мужество, трудолюбие и интеллектуальный потенциал нашего великого народа. (31 December 2007)</a:t>
            </a:r>
            <a:endParaRPr lang="sr-Latn-RS" sz="2400" dirty="0"/>
          </a:p>
          <a:p>
            <a:r>
              <a:rPr lang="en-US" sz="2400" dirty="0"/>
              <a:t>But I am sure: </a:t>
            </a:r>
            <a:r>
              <a:rPr lang="en-US" sz="2400" b="1" dirty="0"/>
              <a:t>the path chosen by the people of Russia</a:t>
            </a:r>
            <a:r>
              <a:rPr lang="en-US" sz="2400" dirty="0"/>
              <a:t> is the right one, and it will lead us</a:t>
            </a:r>
            <a:r>
              <a:rPr lang="sr-Latn-RS" sz="2400" dirty="0"/>
              <a:t> </a:t>
            </a:r>
            <a:r>
              <a:rPr lang="en-US" sz="2400" dirty="0"/>
              <a:t>to success. We have everything for this: our great history, colossal resources, courage, diligence and intellectual potential of our great people. (31 December</a:t>
            </a:r>
            <a:r>
              <a:rPr lang="sr-Latn-RS" sz="2400" dirty="0"/>
              <a:t> </a:t>
            </a:r>
            <a:r>
              <a:rPr lang="en-US" sz="2400" dirty="0"/>
              <a:t>2007)</a:t>
            </a:r>
          </a:p>
          <a:p>
            <a:endParaRPr lang="en-US" dirty="0"/>
          </a:p>
        </p:txBody>
      </p:sp>
    </p:spTree>
    <p:extLst>
      <p:ext uri="{BB962C8B-B14F-4D97-AF65-F5344CB8AC3E}">
        <p14:creationId xmlns:p14="http://schemas.microsoft.com/office/powerpoint/2010/main" val="4235484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9558"/>
            <a:ext cx="10515600" cy="5617405"/>
          </a:xfrm>
        </p:spPr>
        <p:txBody>
          <a:bodyPr>
            <a:normAutofit/>
          </a:bodyPr>
          <a:lstStyle/>
          <a:p>
            <a:pPr lvl="1"/>
            <a:r>
              <a:rPr lang="en-US" dirty="0"/>
              <a:t>BUILDING METAPHOR</a:t>
            </a:r>
            <a:r>
              <a:rPr lang="sr-Latn-RS" dirty="0"/>
              <a:t>: </a:t>
            </a:r>
            <a:r>
              <a:rPr lang="en-US" dirty="0"/>
              <a:t>Building metaphors are often used with positive undertones as building implies coordinated human effort and, just as with the path metaphor, it means a development in a certain direction, for example in building economy, leading it on a path. </a:t>
            </a:r>
            <a:endParaRPr lang="sr-Latn-RS" dirty="0"/>
          </a:p>
          <a:p>
            <a:pPr lvl="1"/>
            <a:r>
              <a:rPr lang="en-US" dirty="0"/>
              <a:t>The ideas of ‘strong’ and ‘great’ state are again evoked here, as Putin emphasizes the need either to build or, most frequently, ‘fortify’ the state apparatus. The idea of fortification suggests counteracting danger, represented by ruining of the structure.</a:t>
            </a:r>
            <a:endParaRPr lang="sr-Latn-RS" dirty="0"/>
          </a:p>
          <a:p>
            <a:pPr lvl="1"/>
            <a:r>
              <a:rPr lang="en-US" dirty="0"/>
              <a:t>In </a:t>
            </a:r>
            <a:r>
              <a:rPr lang="sr-Latn-RS" dirty="0"/>
              <a:t>this</a:t>
            </a:r>
            <a:r>
              <a:rPr lang="en-US" dirty="0"/>
              <a:t> study, it can be argued that the use of path and especially building metaphors allows the president to represent himself as a dynamic agent who is ‘mythically in control of the forces of creation and destruction’</a:t>
            </a:r>
            <a:r>
              <a:rPr lang="sr-Latn-RS" dirty="0"/>
              <a:t>.</a:t>
            </a:r>
          </a:p>
          <a:p>
            <a:pPr lvl="1"/>
            <a:r>
              <a:rPr lang="sr-Latn-RS" dirty="0"/>
              <a:t>The</a:t>
            </a:r>
            <a:r>
              <a:rPr lang="en-US" dirty="0"/>
              <a:t> study has also pointed to the high level of </a:t>
            </a:r>
            <a:r>
              <a:rPr lang="en-US" dirty="0" err="1"/>
              <a:t>interdiscursivity</a:t>
            </a:r>
            <a:r>
              <a:rPr lang="en-US" dirty="0"/>
              <a:t> in Putin’s texts, as he seems to appropriate elements from competing ideologies in order to win the discursive battle. </a:t>
            </a:r>
          </a:p>
          <a:p>
            <a:pPr lvl="1"/>
            <a:endParaRPr lang="sr-Latn-RS" dirty="0"/>
          </a:p>
          <a:p>
            <a:endParaRPr lang="en-US" dirty="0"/>
          </a:p>
        </p:txBody>
      </p:sp>
    </p:spTree>
    <p:extLst>
      <p:ext uri="{BB962C8B-B14F-4D97-AF65-F5344CB8AC3E}">
        <p14:creationId xmlns:p14="http://schemas.microsoft.com/office/powerpoint/2010/main" val="2590985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986</TotalTime>
  <Words>5079</Words>
  <Application>Microsoft Office PowerPoint</Application>
  <PresentationFormat>Widescreen</PresentationFormat>
  <Paragraphs>379</Paragraphs>
  <Slides>40</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40</vt:i4>
      </vt:variant>
    </vt:vector>
  </HeadingPairs>
  <TitlesOfParts>
    <vt:vector size="48" baseType="lpstr">
      <vt:lpstr>Adobe Arabic</vt:lpstr>
      <vt:lpstr>Arial</vt:lpstr>
      <vt:lpstr>Book Antiqua</vt:lpstr>
      <vt:lpstr>Calibri</vt:lpstr>
      <vt:lpstr>Cambria</vt:lpstr>
      <vt:lpstr>Courier New</vt:lpstr>
      <vt:lpstr>Times New Roman</vt:lpstr>
      <vt:lpstr>Office Theme</vt:lpstr>
      <vt:lpstr>Figurative Language in Discourse Analysis</vt:lpstr>
      <vt:lpstr>PowerPoint Presentation</vt:lpstr>
      <vt:lpstr>Koteyko, Nelya &amp; Ryazanova-Clarke, Lara. (2009). The Path and Building Metaphors in the Speeches of Vladimir Putin: Back to the Future?  Slavonica 15: 112-127.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Taylor, Charlotte. (2021). Metaphors of migration over time. Discourse and society 32(4): 463-481.</vt:lpstr>
      <vt:lpstr>PowerPoint Presentation</vt:lpstr>
      <vt:lpstr>PowerPoint Presentation</vt:lpstr>
      <vt:lpstr>PowerPoint Presentation</vt:lpstr>
      <vt:lpstr>PowerPoint Presentation</vt:lpstr>
      <vt:lpstr>Collocates of emigrants</vt:lpstr>
      <vt:lpstr>Concordance lines</vt:lpstr>
      <vt:lpstr>PowerPoint Presentation</vt:lpstr>
      <vt:lpstr>PowerPoint Presentation</vt:lpstr>
      <vt:lpstr>Guest</vt:lpstr>
      <vt:lpstr>PowerPoint Presentation</vt:lpstr>
      <vt:lpstr> Šarić, Ljiljana (2019). How to do things with metaphors: The prison of nations metaphor in South Slavic online sources. In Mateusz-Milan Stanojević, Ljiljana Šarić eds., Metaphor, Nations and Discourse, 287–321, John Benjamins.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hrWaC corpus: target domains and context types</vt:lpstr>
      <vt:lpstr>Google search: broader context</vt:lpstr>
      <vt:lpstr>Some specific features of the metaphor’s use</vt:lpstr>
      <vt:lpstr>PowerPoint Presentation</vt:lpstr>
      <vt:lpstr>PowerPoint Presentation</vt:lpstr>
      <vt:lpstr>References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Figurative Language in Discourse Analysis</dc:title>
  <dc:creator>ANA</dc:creator>
  <cp:lastModifiedBy>Author</cp:lastModifiedBy>
  <cp:revision>31</cp:revision>
  <dcterms:created xsi:type="dcterms:W3CDTF">2022-10-26T09:08:28Z</dcterms:created>
  <dcterms:modified xsi:type="dcterms:W3CDTF">2023-04-04T14:17:37Z</dcterms:modified>
</cp:coreProperties>
</file>